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233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1" r:id="rId3"/>
    <p:sldId id="273" r:id="rId4"/>
    <p:sldId id="265" r:id="rId5"/>
    <p:sldId id="295" r:id="rId6"/>
    <p:sldId id="258" r:id="rId7"/>
    <p:sldId id="274" r:id="rId8"/>
    <p:sldId id="278" r:id="rId9"/>
    <p:sldId id="289" r:id="rId10"/>
    <p:sldId id="279" r:id="rId11"/>
    <p:sldId id="296" r:id="rId12"/>
    <p:sldId id="280" r:id="rId13"/>
    <p:sldId id="281" r:id="rId14"/>
    <p:sldId id="282" r:id="rId15"/>
    <p:sldId id="299" r:id="rId16"/>
    <p:sldId id="298" r:id="rId17"/>
    <p:sldId id="297" r:id="rId18"/>
    <p:sldId id="283" r:id="rId19"/>
    <p:sldId id="284" r:id="rId20"/>
    <p:sldId id="302" r:id="rId21"/>
    <p:sldId id="271" r:id="rId22"/>
    <p:sldId id="266" r:id="rId23"/>
    <p:sldId id="277" r:id="rId24"/>
    <p:sldId id="300" r:id="rId25"/>
    <p:sldId id="306" r:id="rId26"/>
    <p:sldId id="307" r:id="rId27"/>
    <p:sldId id="305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7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85" autoAdjust="0"/>
  </p:normalViewPr>
  <p:slideViewPr>
    <p:cSldViewPr snapToGrid="0" snapToObjects="1">
      <p:cViewPr>
        <p:scale>
          <a:sx n="75" d="100"/>
          <a:sy n="75" d="100"/>
        </p:scale>
        <p:origin x="-48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89A1D-0F43-5D4C-B9D8-447CFE0DC5C9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59C78-BECF-EC49-AAD5-3EF6DF9E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2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975B1-0F72-F040-A3E2-1A6F19C8A56E}" type="datetimeFigureOut">
              <a:rPr lang="en-US" smtClean="0"/>
              <a:t>30/10/18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3C63B-59A8-6A49-BC07-4C19CD176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0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7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78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</a:t>
            </a:r>
            <a:r>
              <a:rPr lang="en-US" baseline="0" dirty="0" smtClean="0"/>
              <a:t> in steps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audit 4.0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804E-934C-DF47-B83A-3BE1BE2041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1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804E-934C-DF47-B83A-3BE1BE2041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89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Covenant  debt (company example)</a:t>
            </a:r>
          </a:p>
          <a:p>
            <a:r>
              <a:rPr lang="en-US" dirty="0" smtClean="0"/>
              <a:t>Do not know when</a:t>
            </a:r>
            <a:r>
              <a:rPr lang="en-US" baseline="0" dirty="0" smtClean="0"/>
              <a:t> the should recall</a:t>
            </a:r>
          </a:p>
          <a:p>
            <a:r>
              <a:rPr lang="en-US" baseline="0" dirty="0" smtClean="0"/>
              <a:t>Smart contract automatically activate the portion of the contract which increase the interest rate </a:t>
            </a:r>
          </a:p>
          <a:p>
            <a:r>
              <a:rPr lang="en-US" baseline="0" dirty="0" smtClean="0"/>
              <a:t>Smart contract go to </a:t>
            </a:r>
            <a:r>
              <a:rPr lang="en-US" baseline="0" dirty="0" err="1" smtClean="0"/>
              <a:t>compnay’s</a:t>
            </a:r>
            <a:r>
              <a:rPr lang="en-US" baseline="0" dirty="0" smtClean="0"/>
              <a:t> ERP daily  and monitor and analyze the data, enable self calculated continuous reporting </a:t>
            </a:r>
          </a:p>
          <a:p>
            <a:r>
              <a:rPr lang="en-US" baseline="0" dirty="0" smtClean="0"/>
              <a:t>Interact with the </a:t>
            </a:r>
            <a:r>
              <a:rPr lang="en-US" baseline="0" dirty="0" err="1" smtClean="0"/>
              <a:t>erp</a:t>
            </a:r>
            <a:r>
              <a:rPr lang="en-US" baseline="0" dirty="0" smtClean="0"/>
              <a:t>, continuously monitor the company’s financial status, make the decision whether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6804E-934C-DF47-B83A-3BE1BE2041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3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1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39" tIns="45719" rIns="91439" bIns="45719" rtlCol="0">
            <a:normAutofit/>
          </a:bodyPr>
          <a:lstStyle/>
          <a:p>
            <a:pPr marL="0" indent="0" algn="l" defTabSz="914391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4000"/>
            <a:ext cx="6498158" cy="1724867"/>
          </a:xfrm>
        </p:spPr>
        <p:txBody>
          <a:bodyPr vert="horz" lIns="91439" tIns="45719" rIns="91439" bIns="45719" rtlCol="0" anchor="b" anchorCtr="0">
            <a:noAutofit/>
          </a:bodyPr>
          <a:lstStyle>
            <a:lvl1pPr marL="0" indent="0" algn="ctr" defTabSz="914391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3299012"/>
            <a:ext cx="6498159" cy="916641"/>
          </a:xfrm>
        </p:spPr>
        <p:txBody>
          <a:bodyPr vert="horz" lIns="91439" tIns="45719" rIns="91439" bIns="45719" rtlCol="0">
            <a:normAutofit/>
          </a:bodyPr>
          <a:lstStyle>
            <a:lvl1pPr marL="0" indent="0" algn="ctr" defTabSz="914391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9BB1-7C83-2745-9EDE-1346AFB95FC5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3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136-4533-9640-9E42-A992C6C16018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39" tIns="45719" rIns="91439" bIns="45719" rtlCol="0">
            <a:normAutofit/>
          </a:bodyPr>
          <a:lstStyle>
            <a:lvl1pPr marL="0" indent="0" algn="l" defTabSz="914391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D07B-AF11-C542-B4AF-2CB81012F7D0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3" y="368301"/>
            <a:ext cx="1524000" cy="55753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5408-084A-9A45-B509-8DEA8A61D8B8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38E7-1983-9A4F-817F-2CF57C016B21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3352802"/>
            <a:ext cx="8416925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4771030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7251-D594-EB41-85E5-FD471442626A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403145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4EA9-D048-5D49-AF7B-E5EF2226E807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33695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E0DD-20B7-A449-9383-8ACF5E9A630F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7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6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6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538B-09D7-8647-B088-88F882D53F2E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946C-4C1E-3B45-97C0-DB8F7C39D250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F621-3F88-4547-9057-7F92A4A72778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3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B400-3775-834F-9E7B-6AAFE412AA20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8042276" cy="1336956"/>
          </a:xfrm>
          <a:prstGeom prst="rect">
            <a:avLst/>
          </a:prstGeom>
        </p:spPr>
        <p:txBody>
          <a:bodyPr vert="horz" lIns="91439" tIns="45719" rIns="91439" bIns="45719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D98814-3F76-F845-857C-85AC90CB84EA}" type="datetime4">
              <a:rPr lang="en-US" smtClean="0"/>
              <a:t>October 30,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6275668"/>
            <a:ext cx="4840941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7" y="6275668"/>
            <a:ext cx="9906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hf hdr="0" ftr="0" dt="0"/>
  <p:txStyles>
    <p:titleStyle>
      <a:lvl1pPr algn="ctr" defTabSz="914391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47" indent="-349247" algn="l" defTabSz="914391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93" indent="-336547" algn="l" defTabSz="914391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65" indent="-282572" algn="l" defTabSz="914391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38" indent="-295272" algn="l" defTabSz="914391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10" indent="-282572" algn="l" defTabSz="914391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782" indent="-282572" algn="l" defTabSz="914391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04" indent="-282572" algn="l" defTabSz="91439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689" indent="-282572" algn="l" defTabSz="914391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198" indent="-282572" algn="l" defTabSz="91439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opsten.etherscan.io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r43LhSUUGTQ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8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7334" y="2420812"/>
            <a:ext cx="7857067" cy="1724867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Utilizing Blockchain and Smart Contracts to Enable Audit 4.0: A Case </a:t>
            </a:r>
            <a:r>
              <a:rPr lang="en-US" sz="4000" b="1" dirty="0">
                <a:latin typeface="Times New Roman"/>
                <a:cs typeface="Times New Roman"/>
              </a:rPr>
              <a:t>Study of </a:t>
            </a:r>
            <a:r>
              <a:rPr lang="en-US" sz="4000" b="1" dirty="0">
                <a:latin typeface="Times New Roman"/>
                <a:cs typeface="Times New Roman"/>
              </a:rPr>
              <a:t>Accountability Audit of Air Pollution Controls In China 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6122" y="4281146"/>
            <a:ext cx="6498159" cy="2932454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Jun </a:t>
            </a:r>
            <a:r>
              <a:rPr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Dai  </a:t>
            </a:r>
            <a:endParaRPr lang="en-US" altLang="zh-CN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School of </a:t>
            </a: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Accounting, </a:t>
            </a:r>
            <a:r>
              <a:rPr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Southwestern </a:t>
            </a:r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University of Finance and Economics</a:t>
            </a:r>
          </a:p>
          <a:p>
            <a:r>
              <a:rPr lang="en-US" altLang="zh-CN" dirty="0">
                <a:solidFill>
                  <a:schemeClr val="tx1"/>
                </a:solidFill>
                <a:latin typeface="Times New Roman"/>
                <a:cs typeface="Times New Roman"/>
              </a:rPr>
              <a:t> Chengdu, Sichuan, China, 611130</a:t>
            </a:r>
          </a:p>
          <a:p>
            <a:r>
              <a:rPr lang="en-US" altLang="zh-CN" dirty="0" err="1">
                <a:solidFill>
                  <a:schemeClr val="tx1"/>
                </a:solidFill>
                <a:latin typeface="Times New Roman"/>
                <a:cs typeface="Times New Roman"/>
              </a:rPr>
              <a:t>jundai@swufe.edu.cn</a:t>
            </a:r>
            <a:endParaRPr lang="en-US" altLang="zh-CN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Songti SC Regular"/>
                <a:cs typeface="Songti SC Regular"/>
              </a:rPr>
              <a:t> </a:t>
            </a:r>
            <a:endParaRPr lang="en-US" altLang="zh-CN" sz="2800" dirty="0">
              <a:solidFill>
                <a:schemeClr val="tx1"/>
              </a:solidFill>
              <a:latin typeface="Songti SC Regular"/>
              <a:cs typeface="Songti SC Regular"/>
            </a:endParaRPr>
          </a:p>
          <a:p>
            <a:endParaRPr lang="en-US" sz="2800" dirty="0">
              <a:solidFill>
                <a:schemeClr val="tx1"/>
              </a:solidFill>
              <a:latin typeface="Songti SC Regular"/>
              <a:cs typeface="Songti SC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" y="1"/>
            <a:ext cx="4368800" cy="1254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47" y="1"/>
            <a:ext cx="2319867" cy="1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08" y="107577"/>
            <a:ext cx="8984192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Problems in the Accountability </a:t>
            </a:r>
            <a:r>
              <a:rPr lang="en-US" sz="4000" b="1" dirty="0">
                <a:latin typeface="Times New Roman"/>
                <a:cs typeface="Times New Roman"/>
              </a:rPr>
              <a:t>Audit of Air Pollution Controls 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Problems uncovered by pilot accountability audits performed by local audit offices in recent years and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prior works (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Burritt and Christ 2016;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IFAC 2005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include: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Difficulties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timely and accurately data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acquisition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Labor-intensive and costly processes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Problems in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data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authenticity and integrity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Ineffectiveness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of ex-post audit results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5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7577"/>
            <a:ext cx="9364133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A </a:t>
            </a:r>
            <a:r>
              <a:rPr lang="en-US" sz="4000" b="1" dirty="0">
                <a:latin typeface="Times New Roman"/>
                <a:cs typeface="Times New Roman"/>
              </a:rPr>
              <a:t>Continuous </a:t>
            </a:r>
            <a:r>
              <a:rPr lang="en-US" sz="4000" b="1" dirty="0">
                <a:latin typeface="Times New Roman"/>
                <a:cs typeface="Times New Roman"/>
              </a:rPr>
              <a:t>A</a:t>
            </a:r>
            <a:r>
              <a:rPr lang="en-US" sz="4000" b="1" dirty="0">
                <a:latin typeface="Times New Roman"/>
                <a:cs typeface="Times New Roman"/>
              </a:rPr>
              <a:t>ccountability </a:t>
            </a:r>
            <a:r>
              <a:rPr lang="en-US" sz="4000" b="1" dirty="0">
                <a:latin typeface="Times New Roman"/>
                <a:cs typeface="Times New Roman"/>
              </a:rPr>
              <a:t>A</a:t>
            </a:r>
            <a:r>
              <a:rPr lang="en-US" sz="4000" b="1" dirty="0">
                <a:latin typeface="Times New Roman"/>
                <a:cs typeface="Times New Roman"/>
              </a:rPr>
              <a:t>udit System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continuous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accountability audit system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designed to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evaluate officials’ performance on air pollution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controls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based on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Audit 4.0, blockchain, and smart contracts.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Audit 4.0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: real-time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air data collection via crowd sourcing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Blockchain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ensure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data integrity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S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cs typeface="Times New Roman"/>
              </a:rPr>
              <a:t>mart contracts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data validation, data monitoring against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predetermined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rules and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reporting anomalies to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relevant parties in real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Participants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: government officials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government auditors,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environment protection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agencies,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polluting enterprises, citizens, and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media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22800"/>
            <a:ext cx="9144000" cy="5152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89" y="-214156"/>
            <a:ext cx="8212663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System Design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05745"/>
              </p:ext>
            </p:extLst>
          </p:nvPr>
        </p:nvGraphicFramePr>
        <p:xfrm>
          <a:off x="387351" y="519113"/>
          <a:ext cx="7680325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Document" r:id="rId3" imgW="5384800" imgH="3860800" progId="Word.Document.12">
                  <p:embed/>
                </p:oleObj>
              </mc:Choice>
              <mc:Fallback>
                <p:oleObj name="Document" r:id="rId3" imgW="5384800" imgH="386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351" y="519113"/>
                        <a:ext cx="7680325" cy="612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8888" y="2895597"/>
            <a:ext cx="3414179" cy="3380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74327" y="2895599"/>
            <a:ext cx="3414179" cy="3380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93068" y="2912530"/>
            <a:ext cx="1681260" cy="2167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93068" y="5080001"/>
            <a:ext cx="1681260" cy="1195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The Vision of the Continuous </a:t>
            </a:r>
            <a:r>
              <a:rPr lang="en-US" sz="4000" b="1" dirty="0">
                <a:latin typeface="Times New Roman"/>
                <a:cs typeface="Times New Roman"/>
              </a:rPr>
              <a:t>A</a:t>
            </a:r>
            <a:r>
              <a:rPr lang="en-US" sz="4000" b="1" dirty="0">
                <a:latin typeface="Times New Roman"/>
                <a:cs typeface="Times New Roman"/>
              </a:rPr>
              <a:t>ccountability </a:t>
            </a:r>
            <a:r>
              <a:rPr lang="en-US" sz="4000" b="1" dirty="0">
                <a:latin typeface="Times New Roman"/>
                <a:cs typeface="Times New Roman"/>
              </a:rPr>
              <a:t>A</a:t>
            </a:r>
            <a:r>
              <a:rPr lang="en-US" sz="4000" b="1" dirty="0">
                <a:latin typeface="Times New Roman"/>
                <a:cs typeface="Times New Roman"/>
              </a:rPr>
              <a:t>udit </a:t>
            </a:r>
            <a:r>
              <a:rPr lang="en-US" sz="4000" b="1" dirty="0">
                <a:latin typeface="Times New Roman"/>
                <a:cs typeface="Times New Roman"/>
              </a:rPr>
              <a:t>S</a:t>
            </a:r>
            <a:r>
              <a:rPr lang="en-US" sz="4000" b="1" dirty="0">
                <a:latin typeface="Times New Roman"/>
                <a:cs typeface="Times New Roman"/>
              </a:rPr>
              <a:t>ystem 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6" name="Content Placeholder 7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8" name="Picture 2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532"/>
            <a:ext cx="9144000" cy="5413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77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97544"/>
            <a:ext cx="8042276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Demo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1067082"/>
            <a:ext cx="8042276" cy="55479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The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Ethereum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Ropsten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Testnet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 was used as the blockchain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platform to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create the demo.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  <a:hlinkClick r:id="rId2"/>
              </a:rPr>
              <a:t>https://ropsten.etherscan.io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  <a:hlinkClick r:id="rId2"/>
              </a:rPr>
              <a:t>/</a:t>
            </a:r>
            <a:endParaRPr lang="en-US" dirty="0" smtClean="0">
              <a:solidFill>
                <a:srgbClr val="000000"/>
              </a:solidFill>
              <a:latin typeface="Times New Roman"/>
              <a:ea typeface="ＭＳ 明朝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Two researchers uploaded real PM 2.5 values (a popular air quality indicator) at their places to the blockchain from May 14 to June 1, 2018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The official PM2.5 values were also collected from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public website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, and uploaded to the blockchain</a:t>
            </a:r>
            <a:endParaRPr lang="en-US" dirty="0">
              <a:solidFill>
                <a:srgbClr val="000000"/>
              </a:solidFill>
              <a:latin typeface="Times New Roman"/>
              <a:ea typeface="ＭＳ 明朝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total of 144 data points were uploaded. The average number of data points uploaded per day is 7.58</a:t>
            </a:r>
          </a:p>
        </p:txBody>
      </p:sp>
    </p:spTree>
    <p:extLst>
      <p:ext uri="{BB962C8B-B14F-4D97-AF65-F5344CB8AC3E}">
        <p14:creationId xmlns:p14="http://schemas.microsoft.com/office/powerpoint/2010/main" val="318182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63678"/>
            <a:ext cx="8042276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Steps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8608" y="1109416"/>
            <a:ext cx="8042276" cy="55479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1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Setting up rules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for monitoring officials’ performance on air pollution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controls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Monitoring of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PM 2.5 </a:t>
            </a:r>
            <a:endParaRPr lang="en-US" dirty="0" smtClean="0">
              <a:solidFill>
                <a:srgbClr val="000000"/>
              </a:solidFill>
              <a:latin typeface="Times New Roman"/>
              <a:ea typeface="ＭＳ 明朝"/>
              <a:cs typeface="Times New Roman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&gt;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7</a:t>
            </a:r>
            <a:r>
              <a:rPr lang="mr-IN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5 </a:t>
            </a:r>
            <a:r>
              <a:rPr lang="mr-IN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μg/m3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&gt; “Too High! Immediate actions should be taken” </a:t>
            </a:r>
            <a:endParaRPr lang="en-US" dirty="0" smtClean="0">
              <a:solidFill>
                <a:srgbClr val="000000"/>
              </a:solidFill>
              <a:latin typeface="Times New Roman"/>
              <a:ea typeface="ＭＳ 明朝"/>
              <a:cs typeface="Times New Roman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&lt;7</a:t>
            </a:r>
            <a:r>
              <a:rPr lang="mr-IN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5 </a:t>
            </a:r>
            <a:r>
              <a:rPr lang="mr-IN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μg/m3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and &gt;3</a:t>
            </a:r>
            <a:r>
              <a:rPr lang="mr-IN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5 </a:t>
            </a:r>
            <a:r>
              <a:rPr lang="mr-IN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μg/m3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-&gt;“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High! Further investigations should be performed” </a:t>
            </a:r>
            <a:endParaRPr lang="en-US" dirty="0" smtClean="0">
              <a:solidFill>
                <a:srgbClr val="000000"/>
              </a:solidFill>
              <a:latin typeface="Times New Roman"/>
              <a:ea typeface="ＭＳ 明朝"/>
              <a:cs typeface="Times New Roman"/>
            </a:endParaRPr>
          </a:p>
          <a:p>
            <a:pPr lvl="2"/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&lt;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3</a:t>
            </a:r>
            <a:r>
              <a:rPr lang="mr-IN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5 </a:t>
            </a:r>
            <a:r>
              <a:rPr lang="mr-IN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μg/m3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-&gt; ok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2. Setting up rules for verifying data sources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Three data sources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ID=“111” -&gt;public record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ID=“123” -&gt;real air data collected from one researcher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ID=“666” -&gt;real air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data collected from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another researcher </a:t>
            </a:r>
            <a:endParaRPr lang="en-US" dirty="0">
              <a:solidFill>
                <a:srgbClr val="000000"/>
              </a:solidFill>
              <a:latin typeface="Times New Roman"/>
              <a:ea typeface="ＭＳ 明朝"/>
              <a:cs typeface="Times New Roman"/>
            </a:endParaRPr>
          </a:p>
          <a:p>
            <a:pPr lvl="2"/>
            <a:endParaRPr lang="en-US" dirty="0">
              <a:solidFill>
                <a:srgbClr val="000000"/>
              </a:solidFill>
              <a:latin typeface="Times New Roman"/>
              <a:ea typeface="ＭＳ 明朝"/>
              <a:cs typeface="Times New Roman"/>
            </a:endParaRPr>
          </a:p>
          <a:p>
            <a:pPr lvl="1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389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03690"/>
            <a:ext cx="8042276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Demo (cont</a:t>
            </a:r>
            <a:r>
              <a:rPr lang="en-US" sz="4000" b="1" dirty="0">
                <a:latin typeface="Times New Roman"/>
                <a:cs typeface="Times New Roman"/>
              </a:rPr>
              <a:t>.</a:t>
            </a:r>
            <a:r>
              <a:rPr lang="en-US" sz="4000" b="1" dirty="0">
                <a:latin typeface="Times New Roman"/>
                <a:cs typeface="Times New Roman"/>
              </a:rPr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33266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3. Embedding rules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into a smart contract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388534"/>
            <a:ext cx="5997958" cy="54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08000"/>
            <a:ext cx="8042276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Demo (cont.)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778157"/>
            <a:ext cx="8042276" cy="4343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. Data input</a:t>
            </a:r>
            <a:endParaRPr lang="en-US" dirty="0">
              <a:solidFill>
                <a:srgbClr val="000000"/>
              </a:solidFill>
              <a:latin typeface="Times New Roman"/>
              <a:ea typeface="ＭＳ 明朝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5" y="1248093"/>
            <a:ext cx="6282265" cy="2189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67" y="3555999"/>
            <a:ext cx="6282265" cy="2731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5571068" y="5435600"/>
            <a:ext cx="609600" cy="28786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83489"/>
            <a:ext cx="8042276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Demo (cont</a:t>
            </a:r>
            <a:r>
              <a:rPr lang="en-US" sz="4000" b="1" dirty="0">
                <a:latin typeface="Times New Roman"/>
                <a:cs typeface="Times New Roman"/>
              </a:rPr>
              <a:t>.</a:t>
            </a:r>
            <a:r>
              <a:rPr lang="en-US" sz="4000" b="1" dirty="0">
                <a:latin typeface="Times New Roman"/>
                <a:cs typeface="Times New Roman"/>
              </a:rPr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78867"/>
            <a:ext cx="8042276" cy="43434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5. Recording </a:t>
            </a: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Monitoring and reporting</a:t>
            </a: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168" y="953467"/>
            <a:ext cx="1375833" cy="253019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880817"/>
            <a:ext cx="2892425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2404533" y="6187983"/>
            <a:ext cx="4639734" cy="5757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48" y="1"/>
            <a:ext cx="8591551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A </a:t>
            </a:r>
            <a:r>
              <a:rPr lang="en-US" sz="4000" b="1" dirty="0">
                <a:latin typeface="Times New Roman"/>
                <a:cs typeface="Times New Roman"/>
              </a:rPr>
              <a:t>Sample </a:t>
            </a:r>
            <a:r>
              <a:rPr lang="en-US" sz="4000" b="1" dirty="0">
                <a:latin typeface="Times New Roman"/>
                <a:cs typeface="Times New Roman"/>
              </a:rPr>
              <a:t>of </a:t>
            </a:r>
            <a:r>
              <a:rPr lang="en-US" sz="4000" b="1" dirty="0">
                <a:latin typeface="Times New Roman"/>
                <a:cs typeface="Times New Roman"/>
              </a:rPr>
              <a:t>Air Quality </a:t>
            </a:r>
            <a:r>
              <a:rPr lang="en-US" sz="4000" b="1" dirty="0">
                <a:latin typeface="Times New Roman"/>
                <a:cs typeface="Times New Roman"/>
              </a:rPr>
              <a:t>T</a:t>
            </a:r>
            <a:r>
              <a:rPr lang="en-US" sz="4000" b="1" dirty="0">
                <a:latin typeface="Times New Roman"/>
                <a:cs typeface="Times New Roman"/>
              </a:rPr>
              <a:t>ransactions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00201"/>
            <a:ext cx="8042276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49276" y="5929674"/>
            <a:ext cx="11463866" cy="36933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https://</a:t>
            </a:r>
            <a:r>
              <a:rPr lang="en-US" dirty="0" err="1">
                <a:latin typeface="Times New Roman"/>
                <a:cs typeface="Times New Roman"/>
              </a:rPr>
              <a:t>ropsten.etherscan.io</a:t>
            </a:r>
            <a:r>
              <a:rPr lang="en-US" dirty="0">
                <a:latin typeface="Times New Roman"/>
                <a:cs typeface="Times New Roman"/>
              </a:rPr>
              <a:t>/address/0x9e06845875a5f3fc103e9a39b1e1aa0ae4ece4e0 </a:t>
            </a:r>
          </a:p>
        </p:txBody>
      </p:sp>
    </p:spTree>
    <p:extLst>
      <p:ext uri="{BB962C8B-B14F-4D97-AF65-F5344CB8AC3E}">
        <p14:creationId xmlns:p14="http://schemas.microsoft.com/office/powerpoint/2010/main" val="339493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46424"/>
            <a:ext cx="8042276" cy="1336956"/>
          </a:xfrm>
        </p:spPr>
        <p:txBody>
          <a:bodyPr/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Background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30" y="1383316"/>
            <a:ext cx="8619703" cy="50423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Industry 4.0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became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publicly known at Hannover Fair in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2011.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明朝"/>
              </a:rPr>
              <a:t>It has quickly spread across the world, especially in the EU, the US,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明朝"/>
              </a:rPr>
              <a:t>China ,and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ＭＳ 明朝"/>
              </a:rPr>
              <a:t>Brazil.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Advances in smart sensors, Internet of Things (IoT), Internet of Service (IoS), Cyber-Physical Systems (CPS), and Smart factory promote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</a:rPr>
              <a:t>new industry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revolution.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Audit 4.0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piggybacks on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technologies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promoted by Industry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4.0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to </a:t>
            </a:r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collect financial and operational information, as well as other audit-related data from an organization and its associated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parties.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/>
                <a:cs typeface="Times New Roman"/>
              </a:rPr>
              <a:t>It analyzes, models, and visualizes data in order to discover patterns, identify anomalies, and extract other useful information for the purpose of providing effective, efficient, and real-time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assurance.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7" y="6275668"/>
            <a:ext cx="990600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9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/>
                <a:ea typeface="ＭＳ 明朝"/>
              </a:rPr>
              <a:t>Detailed </a:t>
            </a:r>
            <a:r>
              <a:rPr lang="en-US" sz="4000" b="1" dirty="0">
                <a:latin typeface="Times New Roman"/>
                <a:ea typeface="ＭＳ 明朝"/>
              </a:rPr>
              <a:t>Information </a:t>
            </a:r>
            <a:r>
              <a:rPr lang="en-US" sz="4000" b="1" dirty="0">
                <a:latin typeface="Times New Roman"/>
                <a:ea typeface="ＭＳ 明朝"/>
              </a:rPr>
              <a:t>of </a:t>
            </a:r>
            <a:r>
              <a:rPr lang="en-US" sz="4000" b="1" dirty="0">
                <a:latin typeface="Times New Roman"/>
                <a:ea typeface="ＭＳ 明朝"/>
              </a:rPr>
              <a:t>A Specific Transaction</a:t>
            </a:r>
            <a:r>
              <a:rPr lang="en-US" sz="4000" b="1" dirty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600201"/>
            <a:ext cx="8042276" cy="42248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12752" y="5808138"/>
            <a:ext cx="8475755" cy="64633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https://</a:t>
            </a:r>
            <a:r>
              <a:rPr lang="en-US" dirty="0" err="1">
                <a:latin typeface="Times New Roman"/>
                <a:cs typeface="Times New Roman"/>
              </a:rPr>
              <a:t>ropsten.etherscan.io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dirty="0" err="1">
                <a:latin typeface="Times New Roman"/>
                <a:cs typeface="Times New Roman"/>
              </a:rPr>
              <a:t>tx</a:t>
            </a:r>
            <a:r>
              <a:rPr lang="en-US" dirty="0">
                <a:latin typeface="Times New Roman"/>
                <a:cs typeface="Times New Roman"/>
              </a:rPr>
              <a:t>/0x3ddb28c89873643ccd06ac6b2abeda973ef4ff88038b929f43a01e7d49bda4dd</a:t>
            </a:r>
          </a:p>
        </p:txBody>
      </p:sp>
      <p:sp>
        <p:nvSpPr>
          <p:cNvPr id="8" name="Oval 7"/>
          <p:cNvSpPr/>
          <p:nvPr/>
        </p:nvSpPr>
        <p:spPr>
          <a:xfrm>
            <a:off x="2150533" y="5367867"/>
            <a:ext cx="4639734" cy="5757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"/>
            <a:ext cx="8042276" cy="1026957"/>
          </a:xfrm>
        </p:spPr>
        <p:txBody>
          <a:bodyPr/>
          <a:lstStyle/>
          <a:p>
            <a:r>
              <a:rPr lang="en-US" altLang="zh-CN" sz="4000" b="1" dirty="0">
                <a:latin typeface="Times New Roman"/>
                <a:cs typeface="Times New Roman"/>
              </a:rPr>
              <a:t>Challenges 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6136"/>
            <a:ext cx="8042276" cy="4921001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Inaccuracy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and instability of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crowd-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sourcing monitoring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equipment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Identify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erroneous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fraudulent data </a:t>
            </a:r>
            <a:endParaRPr lang="en-US" altLang="zh-CN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Difficulty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in performing complex computation 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Reluctance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of government officials to adopt this system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Over sensitive audit results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Auditor’s lack of </a:t>
            </a:r>
            <a:r>
              <a:rPr lang="en-US" altLang="zh-CN" dirty="0" smtClean="0">
                <a:solidFill>
                  <a:srgbClr val="000000"/>
                </a:solidFill>
                <a:latin typeface="Times New Roman"/>
                <a:cs typeface="Times New Roman"/>
              </a:rPr>
              <a:t>knowledge </a:t>
            </a:r>
            <a:r>
              <a:rPr lang="en-US" altLang="zh-CN" dirty="0">
                <a:solidFill>
                  <a:srgbClr val="000000"/>
                </a:solidFill>
                <a:latin typeface="Times New Roman"/>
                <a:cs typeface="Times New Roman"/>
              </a:rPr>
              <a:t>in technologies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31440" y="3244334"/>
            <a:ext cx="302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8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00424"/>
            <a:ext cx="8042276" cy="1336956"/>
          </a:xfrm>
        </p:spPr>
        <p:txBody>
          <a:bodyPr/>
          <a:lstStyle/>
          <a:p>
            <a:r>
              <a:rPr lang="en-US" altLang="zh-CN" sz="4000" b="1" dirty="0">
                <a:latin typeface="Times New Roman"/>
                <a:cs typeface="Times New Roman"/>
              </a:rPr>
              <a:t>Conclusion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1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This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paper creates a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research framework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to explore how to use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blockchain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and smart contracts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to enable Audit 4.0.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This paper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discusses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and demonstrates the use of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Audit 4.0, blockchain, and smart contracts in accountability audit of air pollution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controls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in China. 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It provides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insights for government, auditors, as well as regulators, to use new technologies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to improve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the effectiveness and efficiency of 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assurance.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0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/>
                <a:cs typeface="Times New Roman"/>
              </a:rPr>
              <a:t>Thank you!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32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107577"/>
            <a:ext cx="8594725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Evolution of Auditing: From 1.0 to 4.0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66777"/>
              </p:ext>
            </p:extLst>
          </p:nvPr>
        </p:nvGraphicFramePr>
        <p:xfrm>
          <a:off x="376238" y="2106613"/>
          <a:ext cx="8767762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Document" r:id="rId3" imgW="5410200" imgH="1778000" progId="Word.Document.12">
                  <p:embed/>
                </p:oleObj>
              </mc:Choice>
              <mc:Fallback>
                <p:oleObj name="Document" r:id="rId3" imgW="5410200" imgH="177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238" y="2106613"/>
                        <a:ext cx="8767762" cy="288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02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10995"/>
            <a:ext cx="8042276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Blockchain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506" y="925960"/>
            <a:ext cx="8479494" cy="52142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secure, trusted, and distributed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database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 utilizes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 network of nodes to collectively perform authentication, reliable data storing and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management</a:t>
            </a: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1532" y="1803647"/>
            <a:ext cx="184666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7" y="6275668"/>
            <a:ext cx="990600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01929" y="2498491"/>
            <a:ext cx="184666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rcRect l="-37693" r="-37693"/>
          <a:stretch>
            <a:fillRect/>
          </a:stretch>
        </p:blipFill>
        <p:spPr bwMode="auto">
          <a:xfrm>
            <a:off x="2356977" y="3335449"/>
            <a:ext cx="5230892" cy="27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74" y="3408438"/>
            <a:ext cx="602012" cy="602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6196" y="3017562"/>
            <a:ext cx="864339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altLang="zh-CN" dirty="0" smtClean="0"/>
              <a:t>ledger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71" y="2768415"/>
            <a:ext cx="602012" cy="6020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08814" y="2431350"/>
            <a:ext cx="864339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altLang="zh-CN" dirty="0" smtClean="0"/>
              <a:t>ledger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89" y="4385970"/>
            <a:ext cx="602012" cy="60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13811" y="3995093"/>
            <a:ext cx="864339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altLang="zh-CN" dirty="0" smtClean="0"/>
              <a:t>ledger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309" y="5338479"/>
            <a:ext cx="602012" cy="6020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23931" y="4947603"/>
            <a:ext cx="864339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altLang="zh-CN" dirty="0" smtClean="0"/>
              <a:t>ledger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48" y="4311085"/>
            <a:ext cx="602012" cy="6020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13170" y="4030292"/>
            <a:ext cx="864339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altLang="zh-CN" dirty="0" smtClean="0"/>
              <a:t>ledger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542" y="5358321"/>
            <a:ext cx="602012" cy="6020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12164" y="4967444"/>
            <a:ext cx="864339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altLang="zh-CN" dirty="0" smtClean="0"/>
              <a:t>ledger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12" y="5917273"/>
            <a:ext cx="602012" cy="6020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46113" y="5580568"/>
            <a:ext cx="864339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altLang="zh-CN" dirty="0" smtClean="0"/>
              <a:t>ledger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21" y="3406735"/>
            <a:ext cx="602012" cy="6020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83543" y="3096377"/>
            <a:ext cx="864339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altLang="zh-CN" dirty="0" smtClean="0"/>
              <a:t>ledger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6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51" y="-269413"/>
            <a:ext cx="8042276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How </a:t>
            </a:r>
            <a:r>
              <a:rPr lang="en-US" sz="4000" b="1" dirty="0">
                <a:latin typeface="Times New Roman"/>
                <a:cs typeface="Times New Roman"/>
              </a:rPr>
              <a:t>Does It Work?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60402"/>
            <a:ext cx="8339231" cy="518591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  <a:hlinkClick r:id="rId3"/>
              </a:rPr>
              <a:t>https://www.youtube.com/watch?v=</a:t>
            </a:r>
            <a:r>
              <a:rPr lang="en-US" sz="2000" dirty="0">
                <a:solidFill>
                  <a:srgbClr val="000000"/>
                </a:solidFill>
                <a:latin typeface="Times New Roman"/>
                <a:cs typeface="Times New Roman"/>
                <a:hlinkClick r:id="rId3"/>
              </a:rPr>
              <a:t>r43LhSUUGTQ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Decentralized and distributed 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Strong authentication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Tamper-resistant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7" y="6275668"/>
            <a:ext cx="990600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5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34" y="107577"/>
            <a:ext cx="8083015" cy="60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1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17389"/>
            <a:ext cx="8978890" cy="4589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70" y="-393526"/>
            <a:ext cx="8042276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Smart Contracts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90" y="943430"/>
            <a:ext cx="8042276" cy="451735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omputer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programs that autonomously verify, enforce, and execute the terms in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contracts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96" y="2768796"/>
            <a:ext cx="5325065" cy="247669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8020094" y="4070796"/>
            <a:ext cx="958797" cy="966759"/>
          </a:xfrm>
          <a:prstGeom prst="rect">
            <a:avLst/>
          </a:prstGeom>
        </p:spPr>
      </p:pic>
      <p:sp>
        <p:nvSpPr>
          <p:cNvPr id="9" name="Text Box 55"/>
          <p:cNvSpPr txBox="1"/>
          <p:nvPr/>
        </p:nvSpPr>
        <p:spPr>
          <a:xfrm>
            <a:off x="7991766" y="4989834"/>
            <a:ext cx="1221581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39" tIns="45719" rIns="91439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Cambria"/>
                <a:ea typeface="ＭＳ 明朝"/>
                <a:cs typeface="Times New Roman"/>
              </a:rPr>
              <a:t>C</a:t>
            </a:r>
            <a:r>
              <a:rPr lang="en-US" altLang="zh-CN" kern="0" dirty="0">
                <a:solidFill>
                  <a:sysClr val="windowText" lastClr="000000"/>
                </a:solidFill>
                <a:latin typeface="Cambria"/>
                <a:ea typeface="ＭＳ 明朝"/>
                <a:cs typeface="Times New Roman"/>
              </a:rPr>
              <a:t>ompany</a:t>
            </a:r>
            <a:endParaRPr lang="zh-CN" altLang="en-US" kern="0" dirty="0">
              <a:solidFill>
                <a:sysClr val="windowText" lastClr="000000"/>
              </a:solidFill>
              <a:latin typeface="Cambria"/>
              <a:ea typeface="ＭＳ 明朝"/>
              <a:cs typeface="Times New Roman"/>
            </a:endParaRPr>
          </a:p>
        </p:txBody>
      </p:sp>
      <p:sp>
        <p:nvSpPr>
          <p:cNvPr id="10" name="Text Box 55"/>
          <p:cNvSpPr txBox="1"/>
          <p:nvPr/>
        </p:nvSpPr>
        <p:spPr>
          <a:xfrm>
            <a:off x="5331445" y="5088714"/>
            <a:ext cx="1221581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39" tIns="45719" rIns="91439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latin typeface="Cambria"/>
                <a:ea typeface="ＭＳ 明朝"/>
                <a:cs typeface="Times New Roman"/>
              </a:rPr>
              <a:t>Bank</a:t>
            </a:r>
            <a:endParaRPr lang="zh-CN" altLang="en-US" kern="0" dirty="0">
              <a:solidFill>
                <a:sysClr val="windowText" lastClr="000000"/>
              </a:solidFill>
              <a:latin typeface="Cambria"/>
              <a:ea typeface="ＭＳ 明朝"/>
              <a:cs typeface="Times New Roman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6159629" y="4164917"/>
            <a:ext cx="1813510" cy="80015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6067" y="4360296"/>
            <a:ext cx="1172805" cy="369332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dirty="0" smtClean="0"/>
              <a:t>Covenant </a:t>
            </a:r>
            <a:endParaRPr lang="en-US" dirty="0"/>
          </a:p>
        </p:txBody>
      </p:sp>
      <p:cxnSp>
        <p:nvCxnSpPr>
          <p:cNvPr id="18" name="Curved Connector 17"/>
          <p:cNvCxnSpPr/>
          <p:nvPr/>
        </p:nvCxnSpPr>
        <p:spPr>
          <a:xfrm rot="10800000">
            <a:off x="4635630" y="3205632"/>
            <a:ext cx="2227385" cy="959289"/>
          </a:xfrm>
          <a:prstGeom prst="curvedConnector3">
            <a:avLst>
              <a:gd name="adj1" fmla="val 2632"/>
            </a:avLst>
          </a:prstGeom>
          <a:ln>
            <a:solidFill>
              <a:schemeClr val="accent1">
                <a:lumMod val="75000"/>
              </a:schemeClr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31406" y="2756243"/>
            <a:ext cx="2931570" cy="369330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en-US" dirty="0" smtClean="0"/>
              <a:t>Embed in smart contract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784197" y="2585673"/>
            <a:ext cx="1875692" cy="2792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23636" y="3717939"/>
            <a:ext cx="1875692" cy="166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33418" y="4052233"/>
            <a:ext cx="1524001" cy="1162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407" y="3955332"/>
            <a:ext cx="1128223" cy="112822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628913" y="3348311"/>
            <a:ext cx="804985" cy="7224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pic>
        <p:nvPicPr>
          <p:cNvPr id="19" name="Content Placeholder 4"/>
          <p:cNvPicPr>
            <a:picLocks noChangeAspect="1"/>
          </p:cNvPicPr>
          <p:nvPr/>
        </p:nvPicPr>
        <p:blipFill>
          <a:blip r:embed="rId6"/>
          <a:srcRect l="-37693" r="-37693"/>
          <a:stretch>
            <a:fillRect/>
          </a:stretch>
        </p:blipFill>
        <p:spPr bwMode="auto">
          <a:xfrm>
            <a:off x="431271" y="2307079"/>
            <a:ext cx="2695159" cy="14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cxnSp>
        <p:nvCxnSpPr>
          <p:cNvPr id="21" name="Curved Connector 20"/>
          <p:cNvCxnSpPr/>
          <p:nvPr/>
        </p:nvCxnSpPr>
        <p:spPr>
          <a:xfrm rot="10800000" flipV="1">
            <a:off x="2560644" y="2878386"/>
            <a:ext cx="676444" cy="1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770360" y="3783159"/>
            <a:ext cx="973277" cy="181001"/>
          </a:xfrm>
          <a:prstGeom prst="curvedConnector3">
            <a:avLst>
              <a:gd name="adj1" fmla="val 83421"/>
            </a:avLst>
          </a:prstGeom>
          <a:ln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283680" y="3508370"/>
            <a:ext cx="646624" cy="543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/>
          <p:nvPr/>
        </p:nvCxnSpPr>
        <p:spPr>
          <a:xfrm rot="5400000" flipH="1" flipV="1">
            <a:off x="1245940" y="3780303"/>
            <a:ext cx="543861" cy="1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461050" y="3374319"/>
            <a:ext cx="469254" cy="12700"/>
          </a:xfrm>
          <a:prstGeom prst="curvedConnector3">
            <a:avLst>
              <a:gd name="adj1" fmla="val 50000"/>
            </a:avLst>
          </a:prstGeom>
          <a:ln>
            <a:solidFill>
              <a:srgbClr val="3366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7907" y="6275668"/>
            <a:ext cx="990600" cy="365125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  <p:bldP spid="15" grpId="0"/>
      <p:bldP spid="31" grpId="0"/>
      <p:bldP spid="32" grpId="0" animBg="1"/>
      <p:bldP spid="33" grpId="0" animBg="1"/>
      <p:bldP spid="33" grpId="1" animBg="1"/>
      <p:bldP spid="3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6274" y="-427873"/>
            <a:ext cx="8042276" cy="1336956"/>
          </a:xfrm>
        </p:spPr>
        <p:txBody>
          <a:bodyPr/>
          <a:lstStyle/>
          <a:p>
            <a:r>
              <a:rPr lang="en-US" altLang="zh-CN" sz="4000" b="1" dirty="0">
                <a:latin typeface="Times New Roman"/>
                <a:cs typeface="Times New Roman"/>
              </a:rPr>
              <a:t>Overview of Audit 4.0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96537" y="908944"/>
            <a:ext cx="8545232" cy="3702769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55">
              <a:defRPr/>
            </a:pPr>
            <a:endParaRPr lang="en-US" sz="2000" kern="0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Cube 6"/>
          <p:cNvSpPr/>
          <p:nvPr/>
        </p:nvSpPr>
        <p:spPr>
          <a:xfrm>
            <a:off x="549275" y="5022377"/>
            <a:ext cx="8339232" cy="1391473"/>
          </a:xfrm>
          <a:prstGeom prst="cube">
            <a:avLst>
              <a:gd name="adj" fmla="val 89013"/>
            </a:avLst>
          </a:prstGeom>
          <a:solidFill>
            <a:schemeClr val="bg1">
              <a:alpha val="72000"/>
            </a:scheme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39" tIns="45719" rIns="9143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1200" kern="0">
                <a:solidFill>
                  <a:sysClr val="window" lastClr="FFFFFF"/>
                </a:solidFill>
                <a:latin typeface="Cambria"/>
                <a:ea typeface="ＭＳ 明朝"/>
                <a:cs typeface="Times New Roman"/>
              </a:rPr>
              <a:t> </a:t>
            </a:r>
            <a:endParaRPr lang="zh-CN" altLang="en-US" sz="1200" kern="0">
              <a:solidFill>
                <a:sysClr val="window" lastClr="FFFFFF"/>
              </a:solidFill>
              <a:latin typeface="Cambria"/>
              <a:ea typeface="ＭＳ 明朝"/>
              <a:cs typeface="Times New Roman"/>
            </a:endParaRPr>
          </a:p>
        </p:txBody>
      </p:sp>
      <p:sp>
        <p:nvSpPr>
          <p:cNvPr id="8" name="Text Box 55"/>
          <p:cNvSpPr txBox="1"/>
          <p:nvPr/>
        </p:nvSpPr>
        <p:spPr>
          <a:xfrm>
            <a:off x="529118" y="6160157"/>
            <a:ext cx="2123281" cy="228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39" tIns="45719" rIns="91439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zh-CN" kern="0" noProof="0" dirty="0" smtClean="0">
                <a:solidFill>
                  <a:sysClr val="windowText" lastClr="000000"/>
                </a:solidFill>
                <a:latin typeface="Cambria"/>
                <a:ea typeface="ＭＳ 明朝"/>
                <a:cs typeface="Times New Roman"/>
              </a:rPr>
              <a:t>Physical world</a:t>
            </a:r>
            <a:endParaRPr lang="zh-CN" altLang="en-US" kern="0" dirty="0">
              <a:solidFill>
                <a:sysClr val="windowText" lastClr="000000"/>
              </a:solidFill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Box 55"/>
          <p:cNvSpPr txBox="1"/>
          <p:nvPr/>
        </p:nvSpPr>
        <p:spPr>
          <a:xfrm>
            <a:off x="1420380" y="1157655"/>
            <a:ext cx="2123281" cy="228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39" tIns="45719" rIns="91439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zh-CN" kern="0" noProof="0" dirty="0" smtClean="0">
                <a:solidFill>
                  <a:sysClr val="windowText" lastClr="000000"/>
                </a:solidFill>
                <a:latin typeface="Cambria"/>
                <a:ea typeface="ＭＳ 明朝"/>
                <a:cs typeface="Times New Roman"/>
              </a:rPr>
              <a:t>Mirror World</a:t>
            </a:r>
            <a:endParaRPr lang="zh-CN" altLang="en-US" kern="0" dirty="0">
              <a:solidFill>
                <a:sysClr val="windowText" lastClr="000000"/>
              </a:solidFill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03" y="5242505"/>
            <a:ext cx="897692" cy="8976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97" y="4427562"/>
            <a:ext cx="1496318" cy="12221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587" y="4547689"/>
            <a:ext cx="1326969" cy="1326969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5"/>
          <a:srcRect l="-27179" r="-27179"/>
          <a:stretch>
            <a:fillRect/>
          </a:stretch>
        </p:blipFill>
        <p:spPr>
          <a:xfrm>
            <a:off x="2479485" y="4816411"/>
            <a:ext cx="984883" cy="531907"/>
          </a:xfrm>
        </p:spPr>
      </p:pic>
      <p:cxnSp>
        <p:nvCxnSpPr>
          <p:cNvPr id="19" name="Straight Arrow Connector 18"/>
          <p:cNvCxnSpPr/>
          <p:nvPr/>
        </p:nvCxnSpPr>
        <p:spPr>
          <a:xfrm flipV="1">
            <a:off x="3098801" y="3021742"/>
            <a:ext cx="1204203" cy="159011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229355" y="2388911"/>
            <a:ext cx="790534" cy="514298"/>
          </a:xfrm>
          <a:prstGeom prst="round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Smart TV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25219" y="3144347"/>
            <a:ext cx="552663" cy="2769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altLang="zh-CN" sz="1200" dirty="0"/>
              <a:t>GPS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892876" y="3531983"/>
            <a:ext cx="664687" cy="2769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1200" dirty="0"/>
              <a:t>sensor</a:t>
            </a:r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536979" y="2903210"/>
            <a:ext cx="0" cy="179467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Content Placeholder 16"/>
          <p:cNvPicPr>
            <a:picLocks noChangeAspect="1"/>
          </p:cNvPicPr>
          <p:nvPr/>
        </p:nvPicPr>
        <p:blipFill>
          <a:blip r:embed="rId5"/>
          <a:srcRect l="-27179" r="-27179"/>
          <a:stretch>
            <a:fillRect/>
          </a:stretch>
        </p:blipFill>
        <p:spPr>
          <a:xfrm>
            <a:off x="4044538" y="4918010"/>
            <a:ext cx="984883" cy="53190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672556" y="4001122"/>
            <a:ext cx="1157128" cy="2769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altLang="zh-CN" sz="1200" dirty="0"/>
              <a:t>chip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032779" y="2940785"/>
            <a:ext cx="1356311" cy="183427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Content Placeholder 16"/>
          <p:cNvPicPr>
            <a:picLocks noChangeAspect="1"/>
          </p:cNvPicPr>
          <p:nvPr/>
        </p:nvPicPr>
        <p:blipFill>
          <a:blip r:embed="rId5"/>
          <a:srcRect l="-27179" r="-27179"/>
          <a:stretch>
            <a:fillRect/>
          </a:stretch>
        </p:blipFill>
        <p:spPr>
          <a:xfrm>
            <a:off x="5870793" y="5110207"/>
            <a:ext cx="984883" cy="53190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649643" y="5919047"/>
            <a:ext cx="1022914" cy="2769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altLang="zh-CN" sz="1200" dirty="0"/>
              <a:t>Supplier 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817110" y="5736159"/>
            <a:ext cx="1034305" cy="2769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altLang="zh-CN" sz="1200" dirty="0"/>
              <a:t>Company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4229356" y="5900856"/>
            <a:ext cx="1495611" cy="2769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1200" dirty="0"/>
              <a:t>Smart TV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2971927" y="1790699"/>
            <a:ext cx="1193072" cy="412391"/>
          </a:xfrm>
          <a:prstGeom prst="ellipse">
            <a:avLst/>
          </a:prstGeom>
          <a:noFill/>
          <a:ln w="22225">
            <a:solidFill>
              <a:srgbClr val="FF66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en-US" altLang="zh-CN" sz="1100" dirty="0">
                <a:solidFill>
                  <a:srgbClr val="000000"/>
                </a:solidFill>
              </a:rPr>
              <a:t>Location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18547" y="1622607"/>
            <a:ext cx="901212" cy="412390"/>
          </a:xfrm>
          <a:prstGeom prst="ellipse">
            <a:avLst/>
          </a:prstGeom>
          <a:noFill/>
          <a:ln w="22225">
            <a:solidFill>
              <a:srgbClr val="FF66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</a:rPr>
              <a:t>Value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19759" y="1804637"/>
            <a:ext cx="862130" cy="412391"/>
          </a:xfrm>
          <a:prstGeom prst="ellipse">
            <a:avLst/>
          </a:prstGeom>
          <a:noFill/>
          <a:ln w="22225">
            <a:solidFill>
              <a:srgbClr val="FF66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en-US" altLang="zh-CN" sz="1100" dirty="0">
                <a:solidFill>
                  <a:srgbClr val="000000"/>
                </a:solidFill>
              </a:rPr>
              <a:t>Status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48" name="Straight Connector 47"/>
          <p:cNvCxnSpPr>
            <a:stCxn id="47" idx="4"/>
          </p:cNvCxnSpPr>
          <p:nvPr/>
        </p:nvCxnSpPr>
        <p:spPr>
          <a:xfrm flipH="1">
            <a:off x="5051844" y="2217028"/>
            <a:ext cx="598980" cy="353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6" idx="4"/>
            <a:endCxn id="22" idx="0"/>
          </p:cNvCxnSpPr>
          <p:nvPr/>
        </p:nvCxnSpPr>
        <p:spPr>
          <a:xfrm flipH="1">
            <a:off x="4624622" y="2034997"/>
            <a:ext cx="144531" cy="353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5" idx="5"/>
          </p:cNvCxnSpPr>
          <p:nvPr/>
        </p:nvCxnSpPr>
        <p:spPr>
          <a:xfrm>
            <a:off x="3990278" y="2142698"/>
            <a:ext cx="384904" cy="2462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117601" y="2426487"/>
            <a:ext cx="927309" cy="514298"/>
          </a:xfrm>
          <a:prstGeom prst="round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Supplier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649642" y="2940787"/>
            <a:ext cx="0" cy="1239455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408222" y="2782830"/>
            <a:ext cx="0" cy="127703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6981584" y="2388911"/>
            <a:ext cx="916321" cy="514298"/>
          </a:xfrm>
          <a:prstGeom prst="round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Company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111727" y="2725684"/>
            <a:ext cx="2053270" cy="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60" idx="1"/>
          </p:cNvCxnSpPr>
          <p:nvPr/>
        </p:nvCxnSpPr>
        <p:spPr>
          <a:xfrm flipV="1">
            <a:off x="5019890" y="2646060"/>
            <a:ext cx="1961695" cy="45176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56" idx="0"/>
            <a:endCxn id="60" idx="0"/>
          </p:cNvCxnSpPr>
          <p:nvPr/>
        </p:nvCxnSpPr>
        <p:spPr>
          <a:xfrm rot="5400000" flipH="1" flipV="1">
            <a:off x="4491712" y="-521545"/>
            <a:ext cx="37576" cy="5858490"/>
          </a:xfrm>
          <a:prstGeom prst="curvedConnector3">
            <a:avLst>
              <a:gd name="adj1" fmla="val 708367"/>
            </a:avLst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031" y="909084"/>
            <a:ext cx="697489" cy="697489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8031215" y="1622607"/>
            <a:ext cx="935256" cy="2769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altLang="zh-CN" sz="1200" dirty="0"/>
              <a:t>Auditors</a:t>
            </a:r>
            <a:endParaRPr lang="en-US" sz="1200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370" y="1158959"/>
            <a:ext cx="609718" cy="60971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14383" y="2867348"/>
            <a:ext cx="741826" cy="2769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altLang="zh-CN" sz="1200" dirty="0" smtClean="0"/>
              <a:t>RFID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130" y="4255629"/>
            <a:ext cx="442251" cy="44225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801" y="4525441"/>
            <a:ext cx="442251" cy="44225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3422" y="4580125"/>
            <a:ext cx="442251" cy="44225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185" y="4697880"/>
            <a:ext cx="442251" cy="4422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305" y="3985312"/>
            <a:ext cx="442251" cy="442251"/>
          </a:xfrm>
          <a:prstGeom prst="rect">
            <a:avLst/>
          </a:prstGeom>
        </p:spPr>
      </p:pic>
      <p:sp>
        <p:nvSpPr>
          <p:cNvPr id="18" name="Cube 17"/>
          <p:cNvSpPr/>
          <p:nvPr/>
        </p:nvSpPr>
        <p:spPr>
          <a:xfrm>
            <a:off x="6981584" y="909083"/>
            <a:ext cx="212720" cy="248572"/>
          </a:xfrm>
          <a:prstGeom prst="cub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66" name="Cube 65"/>
          <p:cNvSpPr/>
          <p:nvPr/>
        </p:nvSpPr>
        <p:spPr>
          <a:xfrm>
            <a:off x="7388567" y="999938"/>
            <a:ext cx="212720" cy="248572"/>
          </a:xfrm>
          <a:prstGeom prst="cub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67" name="Cube 66"/>
          <p:cNvSpPr/>
          <p:nvPr/>
        </p:nvSpPr>
        <p:spPr>
          <a:xfrm>
            <a:off x="7507101" y="1304736"/>
            <a:ext cx="212720" cy="248572"/>
          </a:xfrm>
          <a:prstGeom prst="cub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1" name="Curved Down Arrow 20"/>
          <p:cNvSpPr/>
          <p:nvPr/>
        </p:nvSpPr>
        <p:spPr>
          <a:xfrm rot="20951309">
            <a:off x="1629743" y="1173251"/>
            <a:ext cx="5169492" cy="501126"/>
          </a:xfrm>
          <a:prstGeom prst="curvedDown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urved Down Arrow 67"/>
          <p:cNvSpPr/>
          <p:nvPr/>
        </p:nvSpPr>
        <p:spPr>
          <a:xfrm rot="20951309">
            <a:off x="5159846" y="1272025"/>
            <a:ext cx="1789654" cy="266188"/>
          </a:xfrm>
          <a:prstGeom prst="curvedDown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Down Arrow 68"/>
          <p:cNvSpPr/>
          <p:nvPr/>
        </p:nvSpPr>
        <p:spPr>
          <a:xfrm rot="16012912" flipV="1">
            <a:off x="7285191" y="1951753"/>
            <a:ext cx="702728" cy="166486"/>
          </a:xfrm>
          <a:prstGeom prst="curvedDown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5555379">
            <a:off x="6606590" y="2852882"/>
            <a:ext cx="2758396" cy="428424"/>
          </a:xfrm>
          <a:prstGeom prst="curvedDown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urved Down Arrow 69"/>
          <p:cNvSpPr/>
          <p:nvPr/>
        </p:nvSpPr>
        <p:spPr>
          <a:xfrm rot="7593028">
            <a:off x="4064730" y="3276353"/>
            <a:ext cx="4029413" cy="428424"/>
          </a:xfrm>
          <a:prstGeom prst="curvedDown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Curved Down Arrow 70"/>
          <p:cNvSpPr/>
          <p:nvPr/>
        </p:nvSpPr>
        <p:spPr>
          <a:xfrm rot="8710945" flipV="1">
            <a:off x="1006282" y="1847875"/>
            <a:ext cx="6151953" cy="1172297"/>
          </a:xfrm>
          <a:prstGeom prst="curvedDownArrow">
            <a:avLst>
              <a:gd name="adj1" fmla="val 9991"/>
              <a:gd name="adj2" fmla="val 21692"/>
              <a:gd name="adj3" fmla="val 25000"/>
            </a:avLst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4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2" grpId="0" animBg="1"/>
      <p:bldP spid="25" grpId="0"/>
      <p:bldP spid="26" grpId="0"/>
      <p:bldP spid="33" grpId="0"/>
      <p:bldP spid="45" grpId="0" animBg="1"/>
      <p:bldP spid="46" grpId="0" animBg="1"/>
      <p:bldP spid="47" grpId="0" animBg="1"/>
      <p:bldP spid="56" grpId="0" animBg="1"/>
      <p:bldP spid="60" grpId="0" animBg="1"/>
      <p:bldP spid="84" grpId="0"/>
      <p:bldP spid="49" grpId="0"/>
      <p:bldP spid="18" grpId="0" animBg="1"/>
      <p:bldP spid="66" grpId="0" animBg="1"/>
      <p:bldP spid="67" grpId="0" animBg="1"/>
      <p:bldP spid="21" grpId="0" animBg="1"/>
      <p:bldP spid="68" grpId="0" animBg="1"/>
      <p:bldP spid="69" grpId="0" animBg="1"/>
      <p:bldP spid="23" grpId="0" animBg="1"/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4266" y="-312488"/>
            <a:ext cx="10295467" cy="1336956"/>
          </a:xfrm>
        </p:spPr>
        <p:txBody>
          <a:bodyPr/>
          <a:lstStyle/>
          <a:p>
            <a:r>
              <a:rPr lang="zh-CN" altLang="en-US" dirty="0" smtClean="0"/>
              <a:t>　</a:t>
            </a:r>
            <a:r>
              <a:rPr lang="en-US" altLang="zh-CN" sz="4000" b="1" dirty="0">
                <a:latin typeface="Times New Roman"/>
                <a:cs typeface="Times New Roman"/>
              </a:rPr>
              <a:t>Challenges in Audit 4.0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227667"/>
            <a:ext cx="8339231" cy="54131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Digital crime: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Because Audit 4.0 relies on large amounts of data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from various sources,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ensuring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data authenticity and integrity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will be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critical issue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to achieve Audit 4.0.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Compromise of modules: A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lot of intelligent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audit modules will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 distributed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embedded throughout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organizations and even across the entire value chain. Ensuring correct operations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those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modules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protect them from being compromised is also challenging. </a:t>
            </a:r>
            <a:endParaRPr lang="en-US" altLang="zh-CN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Potential </a:t>
            </a:r>
            <a:r>
              <a:rPr lang="en-US" altLang="zh-CN" dirty="0" smtClean="0">
                <a:solidFill>
                  <a:srgbClr val="FF0000"/>
                </a:solidFill>
                <a:latin typeface="Times New Roman"/>
                <a:cs typeface="Times New Roman"/>
              </a:rPr>
              <a:t>Solutions</a:t>
            </a:r>
            <a:r>
              <a:rPr lang="en-US" altLang="zh-CN" dirty="0" smtClean="0">
                <a:latin typeface="Times New Roman"/>
                <a:cs typeface="Times New Roman"/>
              </a:rPr>
              <a:t>: </a:t>
            </a:r>
            <a:r>
              <a:rPr lang="en-US" altLang="zh-CN" dirty="0" smtClean="0">
                <a:solidFill>
                  <a:schemeClr val="tx1"/>
                </a:solidFill>
                <a:latin typeface="Times New Roman"/>
                <a:cs typeface="Times New Roman"/>
              </a:rPr>
              <a:t>Blockchain and smart contracts </a:t>
            </a:r>
            <a:endParaRPr lang="en-US" altLang="zh-CN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Reengineering of </a:t>
            </a:r>
            <a:r>
              <a:rPr lang="en-US" sz="4000" b="1" dirty="0">
                <a:latin typeface="Times New Roman"/>
                <a:cs typeface="Times New Roman"/>
              </a:rPr>
              <a:t>A</a:t>
            </a:r>
            <a:r>
              <a:rPr lang="en-US" sz="4000" b="1" dirty="0">
                <a:latin typeface="Times New Roman"/>
                <a:cs typeface="Times New Roman"/>
              </a:rPr>
              <a:t>udit </a:t>
            </a:r>
            <a:r>
              <a:rPr lang="en-US" sz="4000" b="1" dirty="0">
                <a:latin typeface="Times New Roman"/>
                <a:cs typeface="Times New Roman"/>
              </a:rPr>
              <a:t>P</a:t>
            </a:r>
            <a:r>
              <a:rPr lang="en-US" sz="4000" b="1" dirty="0">
                <a:latin typeface="Times New Roman"/>
                <a:cs typeface="Times New Roman"/>
              </a:rPr>
              <a:t>rocesses to Enable </a:t>
            </a:r>
            <a:r>
              <a:rPr lang="en-US" sz="4000" b="1" dirty="0">
                <a:latin typeface="Times New Roman"/>
                <a:cs typeface="Times New Roman"/>
              </a:rPr>
              <a:t>Audit 4.0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82" y="1600201"/>
            <a:ext cx="8594725" cy="43434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Audit 4.0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collects data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using smart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sensors, IoT, and other technologies, and performs a variety of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tests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analytics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via intelligent audit modules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identify anomalies and useful information.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Blockchain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ensures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the reliability and integrity of the audit-related data collected in Audit 4.0.</a:t>
            </a:r>
          </a:p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Smart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contracts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enforce the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correct operations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 intelligent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audit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modules without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human intervention. </a:t>
            </a:r>
            <a:endParaRPr lang="en-US" altLang="zh-CN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2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1543832"/>
            <a:ext cx="7738533" cy="43997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1600" y="4961467"/>
            <a:ext cx="1371600" cy="745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err="1">
                <a:solidFill>
                  <a:srgbClr val="000000"/>
                </a:solidFill>
                <a:latin typeface="Calibri"/>
                <a:cs typeface="Calibri"/>
              </a:rPr>
              <a:t>Crowdsour-cing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data validation 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0" y="88344"/>
            <a:ext cx="8888505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A </a:t>
            </a:r>
            <a:r>
              <a:rPr lang="en-US" sz="4000" b="1" dirty="0">
                <a:latin typeface="Times New Roman"/>
                <a:cs typeface="Times New Roman"/>
              </a:rPr>
              <a:t>Framework </a:t>
            </a:r>
            <a:r>
              <a:rPr lang="en-US" sz="4000" b="1" dirty="0">
                <a:latin typeface="Times New Roman"/>
                <a:cs typeface="Times New Roman"/>
              </a:rPr>
              <a:t>of </a:t>
            </a:r>
            <a:r>
              <a:rPr lang="en-US" sz="4000" b="1" dirty="0">
                <a:latin typeface="Times New Roman"/>
                <a:cs typeface="Times New Roman"/>
              </a:rPr>
              <a:t>Applying </a:t>
            </a:r>
            <a:r>
              <a:rPr lang="en-US" sz="4000" b="1" dirty="0">
                <a:latin typeface="Times New Roman"/>
                <a:cs typeface="Times New Roman"/>
              </a:rPr>
              <a:t>B</a:t>
            </a:r>
            <a:r>
              <a:rPr lang="en-US" sz="4000" b="1" dirty="0">
                <a:latin typeface="Times New Roman"/>
                <a:cs typeface="Times New Roman"/>
              </a:rPr>
              <a:t>lockchain </a:t>
            </a:r>
            <a:r>
              <a:rPr lang="en-US" sz="4000" b="1" dirty="0">
                <a:latin typeface="Times New Roman"/>
                <a:cs typeface="Times New Roman"/>
              </a:rPr>
              <a:t>and </a:t>
            </a:r>
            <a:r>
              <a:rPr lang="en-US" sz="4000" b="1" dirty="0">
                <a:latin typeface="Times New Roman"/>
                <a:cs typeface="Times New Roman"/>
              </a:rPr>
              <a:t>Smart </a:t>
            </a:r>
            <a:r>
              <a:rPr lang="en-US" sz="4000" b="1" dirty="0">
                <a:latin typeface="Times New Roman"/>
                <a:cs typeface="Times New Roman"/>
              </a:rPr>
              <a:t>C</a:t>
            </a:r>
            <a:r>
              <a:rPr lang="en-US" sz="4000" b="1" dirty="0">
                <a:latin typeface="Times New Roman"/>
                <a:cs typeface="Times New Roman"/>
              </a:rPr>
              <a:t>ontracts </a:t>
            </a:r>
            <a:r>
              <a:rPr lang="en-US" sz="4000" b="1" dirty="0">
                <a:latin typeface="Times New Roman"/>
                <a:cs typeface="Times New Roman"/>
              </a:rPr>
              <a:t>to A</a:t>
            </a:r>
            <a:r>
              <a:rPr lang="en-US" sz="4000" b="1" dirty="0">
                <a:latin typeface="Times New Roman"/>
                <a:cs typeface="Times New Roman"/>
              </a:rPr>
              <a:t>udit </a:t>
            </a:r>
            <a:r>
              <a:rPr lang="en-US" sz="4000" b="1" dirty="0">
                <a:latin typeface="Times New Roman"/>
                <a:cs typeface="Times New Roman"/>
              </a:rPr>
              <a:t>4.0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2800" y="3488268"/>
            <a:ext cx="7467600" cy="135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2800" y="4690536"/>
            <a:ext cx="7603067" cy="1253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loud 149"/>
          <p:cNvSpPr/>
          <p:nvPr/>
        </p:nvSpPr>
        <p:spPr>
          <a:xfrm>
            <a:off x="143174" y="806189"/>
            <a:ext cx="9033875" cy="4525369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55">
              <a:defRPr/>
            </a:pPr>
            <a:endParaRPr lang="en-US" sz="2000" kern="0">
              <a:solidFill>
                <a:sysClr val="window" lastClr="FFFFFF"/>
              </a:solidFill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30767"/>
            <a:ext cx="9001125" cy="1336956"/>
          </a:xfrm>
        </p:spPr>
        <p:txBody>
          <a:bodyPr/>
          <a:lstStyle/>
          <a:p>
            <a:r>
              <a:rPr lang="en-US" altLang="zh-CN" sz="4000" b="1" dirty="0">
                <a:latin typeface="Times New Roman"/>
                <a:cs typeface="Times New Roman"/>
              </a:rPr>
              <a:t>Linking Blockchain to Audit 4.0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03139" y="5951095"/>
            <a:ext cx="2133600" cy="47625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25" y="5331557"/>
            <a:ext cx="7602323" cy="1436884"/>
          </a:xfrm>
          <a:prstGeom prst="rect">
            <a:avLst/>
          </a:prstGeom>
        </p:spPr>
      </p:pic>
      <p:sp>
        <p:nvSpPr>
          <p:cNvPr id="153" name="Text Box 55"/>
          <p:cNvSpPr txBox="1"/>
          <p:nvPr/>
        </p:nvSpPr>
        <p:spPr>
          <a:xfrm>
            <a:off x="1699274" y="911485"/>
            <a:ext cx="4898707" cy="38243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55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Cambria"/>
                <a:ea typeface="ＭＳ 明朝"/>
                <a:cs typeface="Times New Roman"/>
              </a:rPr>
              <a:t>Mirror world </a:t>
            </a:r>
            <a:endParaRPr lang="zh-CN" altLang="en-US" sz="1600" kern="0" dirty="0">
              <a:solidFill>
                <a:sysClr val="windowText" lastClr="000000"/>
              </a:solidFill>
              <a:latin typeface="Cambria"/>
              <a:ea typeface="ＭＳ 明朝"/>
              <a:cs typeface="Times New Roman"/>
            </a:endParaRPr>
          </a:p>
        </p:txBody>
      </p:sp>
      <p:sp>
        <p:nvSpPr>
          <p:cNvPr id="154" name="Cube 153"/>
          <p:cNvSpPr/>
          <p:nvPr/>
        </p:nvSpPr>
        <p:spPr>
          <a:xfrm>
            <a:off x="143171" y="3191298"/>
            <a:ext cx="8645230" cy="944395"/>
          </a:xfrm>
          <a:prstGeom prst="cube">
            <a:avLst>
              <a:gd name="adj" fmla="val 99109"/>
            </a:avLst>
          </a:prstGeom>
          <a:solidFill>
            <a:srgbClr val="BBE0E3">
              <a:lumMod val="20000"/>
              <a:lumOff val="80000"/>
              <a:alpha val="72000"/>
            </a:srgbClr>
          </a:solidFill>
          <a:ln w="9525" cap="flat" cmpd="sng" algn="ctr">
            <a:solidFill>
              <a:srgbClr val="BBE0E3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5">
              <a:defRPr/>
            </a:pPr>
            <a:r>
              <a:rPr lang="en-US" sz="1200" kern="0">
                <a:solidFill>
                  <a:sysClr val="window" lastClr="FFFFFF"/>
                </a:solidFill>
                <a:latin typeface="Cambria"/>
                <a:ea typeface="ＭＳ 明朝"/>
                <a:cs typeface="Times New Roman"/>
              </a:rPr>
              <a:t> </a:t>
            </a:r>
            <a:endParaRPr lang="zh-CN" altLang="en-US" sz="1200" kern="0">
              <a:solidFill>
                <a:sysClr val="window" lastClr="FFFFFF"/>
              </a:solidFill>
              <a:latin typeface="Cambria"/>
              <a:ea typeface="ＭＳ 明朝"/>
              <a:cs typeface="Times New Roman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865005" y="3212395"/>
            <a:ext cx="1135621" cy="676488"/>
          </a:xfrm>
          <a:prstGeom prst="rect">
            <a:avLst/>
          </a:prstGeom>
          <a:solidFill>
            <a:srgbClr val="FFB74B"/>
          </a:solidFill>
          <a:ln w="9525" cap="flat" cmpd="sng" algn="ctr">
            <a:solidFill>
              <a:srgbClr val="FF6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952525" y="3320376"/>
            <a:ext cx="1048101" cy="676488"/>
          </a:xfrm>
          <a:prstGeom prst="rect">
            <a:avLst/>
          </a:prstGeom>
          <a:solidFill>
            <a:srgbClr val="FFB74B"/>
          </a:solidFill>
          <a:ln w="9525" cap="flat" cmpd="sng" algn="ctr">
            <a:solidFill>
              <a:srgbClr val="FF6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040044" y="3367012"/>
            <a:ext cx="1043412" cy="693843"/>
          </a:xfrm>
          <a:prstGeom prst="rect">
            <a:avLst/>
          </a:prstGeom>
          <a:solidFill>
            <a:srgbClr val="FFB74B"/>
          </a:solidFill>
          <a:ln w="9525" cap="flat" cmpd="sng" algn="ctr">
            <a:solidFill>
              <a:srgbClr val="FF6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040044" y="3495909"/>
            <a:ext cx="2029279" cy="502690"/>
          </a:xfrm>
          <a:prstGeom prst="rect">
            <a:avLst/>
          </a:prstGeom>
          <a:noFill/>
        </p:spPr>
        <p:txBody>
          <a:bodyPr wrap="square" lIns="101594" tIns="50794" rIns="101594" bIns="50794" rtlCol="0">
            <a:spAutoFit/>
          </a:bodyPr>
          <a:lstStyle/>
          <a:p>
            <a:pPr defTabSz="1015970"/>
            <a:r>
              <a:rPr lang="en-US" sz="1300" dirty="0">
                <a:solidFill>
                  <a:srgbClr val="000000"/>
                </a:solidFill>
                <a:latin typeface="Arial"/>
              </a:rPr>
              <a:t>  Accounting</a:t>
            </a:r>
          </a:p>
          <a:p>
            <a:pPr defTabSz="1015970"/>
            <a:r>
              <a:rPr lang="en-US" sz="1300" dirty="0">
                <a:solidFill>
                  <a:srgbClr val="000000"/>
                </a:solidFill>
                <a:latin typeface="Arial"/>
              </a:rPr>
              <a:t> data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4232919" y="3234312"/>
            <a:ext cx="880327" cy="67648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BBE0E3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320437" y="3321844"/>
            <a:ext cx="935986" cy="676488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BBE0E3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407957" y="3388929"/>
            <a:ext cx="932368" cy="693843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BBE0E3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428410" y="3560016"/>
            <a:ext cx="1372818" cy="307768"/>
          </a:xfrm>
          <a:prstGeom prst="rect">
            <a:avLst/>
          </a:prstGeom>
          <a:noFill/>
        </p:spPr>
        <p:txBody>
          <a:bodyPr wrap="square" lIns="101594" tIns="50794" rIns="101594" bIns="50794" rtlCol="0">
            <a:spAutoFit/>
          </a:bodyPr>
          <a:lstStyle/>
          <a:p>
            <a:pPr defTabSz="1015970"/>
            <a:r>
              <a:rPr lang="en-US" sz="1300" dirty="0" err="1">
                <a:solidFill>
                  <a:srgbClr val="000000"/>
                </a:solidFill>
                <a:latin typeface="Arial"/>
              </a:rPr>
              <a:t>IoT</a:t>
            </a:r>
            <a:r>
              <a:rPr lang="en-US" sz="1300" dirty="0">
                <a:solidFill>
                  <a:srgbClr val="000000"/>
                </a:solidFill>
                <a:latin typeface="Arial"/>
              </a:rPr>
              <a:t> data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5416596" y="3266783"/>
            <a:ext cx="1271034" cy="676488"/>
          </a:xfrm>
          <a:prstGeom prst="rect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solidFill>
              <a:srgbClr val="333399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504117" y="3395214"/>
            <a:ext cx="1275871" cy="676488"/>
          </a:xfrm>
          <a:prstGeom prst="rect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solidFill>
              <a:srgbClr val="333399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591637" y="3441850"/>
            <a:ext cx="1240637" cy="693843"/>
          </a:xfrm>
          <a:prstGeom prst="rect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solidFill>
              <a:srgbClr val="333399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530282" y="3533776"/>
            <a:ext cx="1372818" cy="502690"/>
          </a:xfrm>
          <a:prstGeom prst="rect">
            <a:avLst/>
          </a:prstGeom>
          <a:noFill/>
        </p:spPr>
        <p:txBody>
          <a:bodyPr wrap="square" lIns="101594" tIns="50794" rIns="101594" bIns="50794" rtlCol="0">
            <a:spAutoFit/>
          </a:bodyPr>
          <a:lstStyle/>
          <a:p>
            <a:pPr defTabSz="1015970"/>
            <a:r>
              <a:rPr lang="en-US" sz="1300" dirty="0">
                <a:solidFill>
                  <a:srgbClr val="000000"/>
                </a:solidFill>
                <a:latin typeface="Arial"/>
              </a:rPr>
              <a:t>Non-financial information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895084" y="3287144"/>
            <a:ext cx="1271034" cy="676488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9525" cap="flat" cmpd="sng" algn="ctr">
            <a:solidFill>
              <a:srgbClr val="80808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6962151" y="3354226"/>
            <a:ext cx="1275871" cy="676488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9525" cap="flat" cmpd="sng" algn="ctr">
            <a:solidFill>
              <a:srgbClr val="80808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7070126" y="3421312"/>
            <a:ext cx="1240637" cy="693843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9525" cap="flat" cmpd="sng" algn="ctr">
            <a:solidFill>
              <a:srgbClr val="808080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070129" y="3513237"/>
            <a:ext cx="1372818" cy="307768"/>
          </a:xfrm>
          <a:prstGeom prst="rect">
            <a:avLst/>
          </a:prstGeom>
          <a:noFill/>
        </p:spPr>
        <p:txBody>
          <a:bodyPr wrap="square" lIns="101594" tIns="50794" rIns="101594" bIns="50794" rtlCol="0">
            <a:spAutoFit/>
          </a:bodyPr>
          <a:lstStyle/>
          <a:p>
            <a:pPr defTabSz="1015970"/>
            <a:r>
              <a:rPr lang="en-US" sz="1300" dirty="0">
                <a:solidFill>
                  <a:srgbClr val="000000"/>
                </a:solidFill>
                <a:latin typeface="Arial"/>
              </a:rPr>
              <a:t>System log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1528915" y="3191297"/>
            <a:ext cx="940290" cy="6764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6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616436" y="3278827"/>
            <a:ext cx="1048101" cy="6764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6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683503" y="3386814"/>
            <a:ext cx="1043412" cy="69384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6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01594" tIns="50794" rIns="101594" bIns="50794" rtlCol="0" anchor="ctr"/>
          <a:lstStyle/>
          <a:p>
            <a:pPr algn="ctr" defTabSz="1015970">
              <a:defRPr/>
            </a:pPr>
            <a:endParaRPr lang="en-US" sz="20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559037" y="3314827"/>
            <a:ext cx="1391742" cy="702746"/>
          </a:xfrm>
          <a:prstGeom prst="rect">
            <a:avLst/>
          </a:prstGeom>
          <a:noFill/>
        </p:spPr>
        <p:txBody>
          <a:bodyPr wrap="square" lIns="101594" tIns="50794" rIns="101594" bIns="50794" rtlCol="0">
            <a:spAutoFit/>
          </a:bodyPr>
          <a:lstStyle/>
          <a:p>
            <a:pPr defTabSz="1015970"/>
            <a:r>
              <a:rPr lang="en-US" sz="1300" dirty="0">
                <a:solidFill>
                  <a:srgbClr val="000000"/>
                </a:solidFill>
                <a:latin typeface="Arial"/>
              </a:rPr>
              <a:t>   </a:t>
            </a:r>
            <a:r>
              <a:rPr lang="en-US" sz="1300" dirty="0">
                <a:solidFill>
                  <a:srgbClr val="000000"/>
                </a:solidFill>
                <a:latin typeface="Arial"/>
              </a:rPr>
              <a:t>Crowdsourcing </a:t>
            </a:r>
          </a:p>
          <a:p>
            <a:pPr defTabSz="1015970"/>
            <a:r>
              <a:rPr lang="en-US" sz="1300" dirty="0">
                <a:solidFill>
                  <a:srgbClr val="000000"/>
                </a:solidFill>
                <a:latin typeface="Arial"/>
              </a:rPr>
              <a:t>data</a:t>
            </a:r>
            <a:endParaRPr lang="en-US" sz="13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 Box 55"/>
          <p:cNvSpPr txBox="1"/>
          <p:nvPr/>
        </p:nvSpPr>
        <p:spPr>
          <a:xfrm>
            <a:off x="-24623" y="3887540"/>
            <a:ext cx="1641058" cy="42936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55">
              <a:defRPr/>
            </a:pPr>
            <a:r>
              <a:rPr lang="en-US" sz="1600" kern="0" dirty="0" err="1">
                <a:solidFill>
                  <a:sysClr val="windowText" lastClr="000000"/>
                </a:solidFill>
                <a:latin typeface="Times New Roman"/>
                <a:ea typeface="ＭＳ 明朝"/>
                <a:cs typeface="Times New Roman"/>
              </a:rPr>
              <a:t>Blockchain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/>
                <a:ea typeface="ＭＳ 明朝"/>
                <a:cs typeface="Times New Roman"/>
              </a:rPr>
              <a:t> layer</a:t>
            </a:r>
          </a:p>
          <a:p>
            <a:pPr defTabSz="914355">
              <a:defRPr/>
            </a:pPr>
            <a:endParaRPr lang="zh-CN" altLang="en-US" sz="1600" kern="0" dirty="0">
              <a:solidFill>
                <a:sysClr val="windowText" lastClr="000000"/>
              </a:solidFill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176" name="Cube 175"/>
          <p:cNvSpPr/>
          <p:nvPr/>
        </p:nvSpPr>
        <p:spPr>
          <a:xfrm>
            <a:off x="143171" y="2189307"/>
            <a:ext cx="8645230" cy="894264"/>
          </a:xfrm>
          <a:prstGeom prst="cube">
            <a:avLst>
              <a:gd name="adj" fmla="val 99109"/>
            </a:avLst>
          </a:prstGeom>
          <a:solidFill>
            <a:srgbClr val="333399">
              <a:lumMod val="20000"/>
              <a:lumOff val="80000"/>
              <a:alpha val="72000"/>
            </a:srgbClr>
          </a:solidFill>
          <a:ln w="9525" cap="flat" cmpd="sng" algn="ctr">
            <a:solidFill>
              <a:srgbClr val="333399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5">
              <a:defRPr/>
            </a:pPr>
            <a:r>
              <a:rPr lang="en-US" sz="1200" kern="0">
                <a:solidFill>
                  <a:sysClr val="window" lastClr="FFFFFF"/>
                </a:solidFill>
                <a:latin typeface="Cambria"/>
                <a:ea typeface="ＭＳ 明朝"/>
                <a:cs typeface="Times New Roman"/>
              </a:rPr>
              <a:t> </a:t>
            </a:r>
            <a:endParaRPr lang="zh-CN" altLang="en-US" sz="1200" kern="0">
              <a:solidFill>
                <a:sysClr val="window" lastClr="FFFFFF"/>
              </a:solidFill>
              <a:latin typeface="Cambria"/>
              <a:ea typeface="ＭＳ 明朝"/>
              <a:cs typeface="Times New Roman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754" y="2159856"/>
            <a:ext cx="717617" cy="717617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407" y="2116464"/>
            <a:ext cx="717617" cy="717617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3617138" y="2667413"/>
            <a:ext cx="1779082" cy="24622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defTabSz="914364">
              <a:defRPr/>
            </a:pPr>
            <a:r>
              <a:rPr lang="en-US" sz="1000" b="1" kern="0" dirty="0">
                <a:solidFill>
                  <a:srgbClr val="000000"/>
                </a:solidFill>
              </a:rPr>
              <a:t>Continuous monitoring</a:t>
            </a:r>
          </a:p>
        </p:txBody>
      </p:sp>
      <p:sp>
        <p:nvSpPr>
          <p:cNvPr id="180" name="Text Box 55"/>
          <p:cNvSpPr txBox="1"/>
          <p:nvPr/>
        </p:nvSpPr>
        <p:spPr>
          <a:xfrm>
            <a:off x="62530" y="2786976"/>
            <a:ext cx="2839058" cy="4043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55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Times New Roman"/>
                <a:ea typeface="ＭＳ 明朝"/>
                <a:cs typeface="Times New Roman"/>
              </a:rPr>
              <a:t>Smart 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/>
                <a:ea typeface="ＭＳ 明朝"/>
                <a:cs typeface="Times New Roman"/>
              </a:rPr>
              <a:t>contract 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/>
                <a:ea typeface="ＭＳ 明朝"/>
                <a:cs typeface="Times New Roman"/>
              </a:rPr>
              <a:t>l</a:t>
            </a:r>
            <a:r>
              <a:rPr lang="en-US" sz="1600" kern="0" dirty="0">
                <a:solidFill>
                  <a:sysClr val="windowText" lastClr="000000"/>
                </a:solidFill>
                <a:latin typeface="Times New Roman"/>
                <a:ea typeface="ＭＳ 明朝"/>
                <a:cs typeface="Times New Roman"/>
              </a:rPr>
              <a:t>ayer</a:t>
            </a:r>
            <a:endParaRPr lang="en-US" sz="1600" kern="0" dirty="0">
              <a:solidFill>
                <a:sysClr val="windowText" lastClr="000000"/>
              </a:solidFill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925027" y="2667413"/>
            <a:ext cx="1603773" cy="24622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defTabSz="914364">
              <a:defRPr/>
            </a:pPr>
            <a:r>
              <a:rPr lang="en-US" sz="1000" b="1" kern="0" dirty="0">
                <a:solidFill>
                  <a:srgbClr val="000000"/>
                </a:solidFill>
              </a:rPr>
              <a:t>Continuous auditing</a:t>
            </a:r>
          </a:p>
        </p:txBody>
      </p:sp>
      <p:pic>
        <p:nvPicPr>
          <p:cNvPr id="182" name="Picture 1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560" y="2248576"/>
            <a:ext cx="426938" cy="426938"/>
          </a:xfrm>
          <a:prstGeom prst="rect">
            <a:avLst/>
          </a:prstGeom>
        </p:spPr>
      </p:pic>
      <p:sp>
        <p:nvSpPr>
          <p:cNvPr id="183" name="TextBox 182"/>
          <p:cNvSpPr txBox="1"/>
          <p:nvPr/>
        </p:nvSpPr>
        <p:spPr>
          <a:xfrm>
            <a:off x="5638012" y="2653169"/>
            <a:ext cx="1257071" cy="24622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defTabSz="914364">
              <a:defRPr/>
            </a:pPr>
            <a:r>
              <a:rPr lang="en-US" sz="1000" b="1" kern="0" dirty="0">
                <a:solidFill>
                  <a:srgbClr val="000000"/>
                </a:solidFill>
              </a:rPr>
              <a:t>Fraud detection</a:t>
            </a:r>
          </a:p>
        </p:txBody>
      </p:sp>
      <p:pic>
        <p:nvPicPr>
          <p:cNvPr id="184" name="Picture 1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386" y="2219919"/>
            <a:ext cx="473584" cy="473584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7070129" y="2667413"/>
            <a:ext cx="1240630" cy="24622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defTabSz="914364">
              <a:defRPr/>
            </a:pPr>
            <a:r>
              <a:rPr lang="en-US" sz="1000" b="1" kern="0" dirty="0">
                <a:solidFill>
                  <a:srgbClr val="000000"/>
                </a:solidFill>
              </a:rPr>
              <a:t>Process mining</a:t>
            </a:r>
          </a:p>
        </p:txBody>
      </p:sp>
      <p:sp>
        <p:nvSpPr>
          <p:cNvPr id="186" name="Cube 185"/>
          <p:cNvSpPr/>
          <p:nvPr/>
        </p:nvSpPr>
        <p:spPr>
          <a:xfrm>
            <a:off x="323854" y="1293916"/>
            <a:ext cx="8645111" cy="773332"/>
          </a:xfrm>
          <a:prstGeom prst="cube">
            <a:avLst>
              <a:gd name="adj" fmla="val 99109"/>
            </a:avLst>
          </a:prstGeom>
          <a:solidFill>
            <a:srgbClr val="FFFFFF">
              <a:lumMod val="95000"/>
              <a:alpha val="72000"/>
            </a:srgbClr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5">
              <a:defRPr/>
            </a:pPr>
            <a:r>
              <a:rPr lang="en-US" sz="1200" kern="0">
                <a:solidFill>
                  <a:sysClr val="window" lastClr="FFFFFF"/>
                </a:solidFill>
                <a:latin typeface="Cambria"/>
                <a:ea typeface="ＭＳ 明朝"/>
                <a:cs typeface="Times New Roman"/>
              </a:rPr>
              <a:t> </a:t>
            </a:r>
            <a:endParaRPr lang="zh-CN" altLang="en-US" sz="1200" kern="0">
              <a:solidFill>
                <a:sysClr val="window" lastClr="FFFFFF"/>
              </a:solidFill>
              <a:latin typeface="Cambria"/>
              <a:ea typeface="ＭＳ 明朝"/>
              <a:cs typeface="Times New Roman"/>
            </a:endParaRPr>
          </a:p>
        </p:txBody>
      </p:sp>
      <p:sp>
        <p:nvSpPr>
          <p:cNvPr id="187" name="Text Box 55"/>
          <p:cNvSpPr txBox="1"/>
          <p:nvPr/>
        </p:nvSpPr>
        <p:spPr>
          <a:xfrm>
            <a:off x="143174" y="1723166"/>
            <a:ext cx="2044580" cy="49783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55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Times New Roman"/>
                <a:ea typeface="ＭＳ 明朝"/>
                <a:cs typeface="Times New Roman"/>
              </a:rPr>
              <a:t>Smart reporting layer</a:t>
            </a:r>
            <a:endParaRPr lang="en-US" sz="1600" kern="0" dirty="0">
              <a:solidFill>
                <a:sysClr val="windowText" lastClr="000000"/>
              </a:solidFill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190" name="Cube 189"/>
          <p:cNvSpPr/>
          <p:nvPr/>
        </p:nvSpPr>
        <p:spPr>
          <a:xfrm>
            <a:off x="40254" y="4267781"/>
            <a:ext cx="8555091" cy="790225"/>
          </a:xfrm>
          <a:prstGeom prst="cube">
            <a:avLst>
              <a:gd name="adj" fmla="val 99109"/>
            </a:avLst>
          </a:prstGeom>
          <a:solidFill>
            <a:srgbClr val="FFFFFF">
              <a:alpha val="72000"/>
            </a:srgbClr>
          </a:solidFill>
          <a:ln w="9525" cap="flat" cmpd="sng" algn="ctr">
            <a:solidFill>
              <a:srgbClr val="000090"/>
            </a:solidFill>
            <a:prstDash val="solid"/>
          </a:ln>
          <a:effectLst/>
        </p:spPr>
        <p:txBody>
          <a:bodyPr rot="0" spcFirstLastPara="0" vert="horz" wrap="square" lIns="91436" tIns="45719" rIns="91436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5">
              <a:defRPr/>
            </a:pPr>
            <a:r>
              <a:rPr lang="en-US" sz="1200" kern="0">
                <a:solidFill>
                  <a:sysClr val="window" lastClr="FFFFFF"/>
                </a:solidFill>
                <a:latin typeface="Cambria"/>
                <a:ea typeface="ＭＳ 明朝"/>
                <a:cs typeface="Times New Roman"/>
              </a:rPr>
              <a:t> </a:t>
            </a:r>
            <a:endParaRPr lang="zh-CN" altLang="en-US" sz="1200" kern="0">
              <a:solidFill>
                <a:sysClr val="window" lastClr="FFFFFF"/>
              </a:solidFill>
              <a:latin typeface="Cambria"/>
              <a:ea typeface="ＭＳ 明朝"/>
              <a:cs typeface="Times New Roman"/>
            </a:endParaRPr>
          </a:p>
        </p:txBody>
      </p:sp>
      <p:sp>
        <p:nvSpPr>
          <p:cNvPr id="191" name="Text Box 55"/>
          <p:cNvSpPr txBox="1"/>
          <p:nvPr/>
        </p:nvSpPr>
        <p:spPr>
          <a:xfrm>
            <a:off x="21371" y="4654371"/>
            <a:ext cx="1677902" cy="403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55">
              <a:defRPr/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Times New Roman"/>
                <a:ea typeface="ＭＳ 明朝"/>
                <a:cs typeface="Times New Roman"/>
              </a:rPr>
              <a:t>Data control layer </a:t>
            </a:r>
            <a:endParaRPr lang="zh-CN" altLang="en-US" sz="1600" kern="0" dirty="0">
              <a:solidFill>
                <a:sysClr val="windowText" lastClr="000000"/>
              </a:solidFill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2950779" y="4710071"/>
            <a:ext cx="1838533" cy="29238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pPr defTabSz="822952"/>
            <a:r>
              <a:rPr lang="en-US" altLang="zh-CN" sz="1300" dirty="0">
                <a:solidFill>
                  <a:prstClr val="black"/>
                </a:solidFill>
                <a:latin typeface="Times New Roman"/>
                <a:ea typeface="宋体" charset="0"/>
                <a:cs typeface="Times New Roman"/>
              </a:rPr>
              <a:t>Data source control </a:t>
            </a:r>
          </a:p>
        </p:txBody>
      </p:sp>
      <p:pic>
        <p:nvPicPr>
          <p:cNvPr id="195" name="Picture 1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811" y="4316909"/>
            <a:ext cx="391919" cy="484873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8737" y="4267781"/>
            <a:ext cx="401712" cy="507972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>
          <a:xfrm>
            <a:off x="4640244" y="4710071"/>
            <a:ext cx="2620669" cy="29238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pPr defTabSz="822952"/>
            <a:r>
              <a:rPr lang="en-US" altLang="zh-CN" sz="1300" dirty="0">
                <a:solidFill>
                  <a:prstClr val="black"/>
                </a:solidFill>
                <a:latin typeface="Times New Roman"/>
                <a:cs typeface="Times New Roman"/>
              </a:rPr>
              <a:t>Data authenticity control</a:t>
            </a:r>
            <a:endParaRPr lang="en-US" altLang="zh-CN" sz="1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8" name="Right Arrow 197"/>
          <p:cNvSpPr/>
          <p:nvPr/>
        </p:nvSpPr>
        <p:spPr>
          <a:xfrm rot="5400000" flipH="1">
            <a:off x="4374740" y="5030579"/>
            <a:ext cx="310219" cy="473584"/>
          </a:xfrm>
          <a:prstGeom prst="rightArrow">
            <a:avLst/>
          </a:prstGeom>
          <a:solidFill>
            <a:srgbClr val="6794FF">
              <a:alpha val="72000"/>
            </a:srgbClr>
          </a:solidFill>
          <a:ln w="9525" cap="flat" cmpd="sng" algn="ctr">
            <a:solidFill>
              <a:srgbClr val="00009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6" tIns="45716" rIns="91436" bIns="45716"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Right Arrow 198"/>
          <p:cNvSpPr/>
          <p:nvPr/>
        </p:nvSpPr>
        <p:spPr>
          <a:xfrm rot="5400000" flipH="1">
            <a:off x="4441605" y="2808580"/>
            <a:ext cx="310219" cy="473584"/>
          </a:xfrm>
          <a:prstGeom prst="rightArrow">
            <a:avLst/>
          </a:prstGeom>
          <a:solidFill>
            <a:srgbClr val="6794FF">
              <a:alpha val="72000"/>
            </a:srgbClr>
          </a:solidFill>
          <a:ln w="9525" cap="flat" cmpd="sng" algn="ctr">
            <a:solidFill>
              <a:srgbClr val="00009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6" tIns="45716" rIns="91436" bIns="45716"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0" name="Picture 199"/>
          <p:cNvPicPr/>
          <p:nvPr/>
        </p:nvPicPr>
        <p:blipFill>
          <a:blip r:embed="rId10"/>
          <a:stretch>
            <a:fillRect/>
          </a:stretch>
        </p:blipFill>
        <p:spPr>
          <a:xfrm>
            <a:off x="6268120" y="6175427"/>
            <a:ext cx="487179" cy="478035"/>
          </a:xfrm>
          <a:prstGeom prst="rect">
            <a:avLst/>
          </a:prstGeom>
        </p:spPr>
      </p:pic>
      <p:sp>
        <p:nvSpPr>
          <p:cNvPr id="201" name="TextBox 200"/>
          <p:cNvSpPr txBox="1"/>
          <p:nvPr/>
        </p:nvSpPr>
        <p:spPr>
          <a:xfrm>
            <a:off x="5692377" y="6537094"/>
            <a:ext cx="1838533" cy="292380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pPr defTabSz="822952"/>
            <a:r>
              <a:rPr lang="en-US" altLang="zh-CN" sz="1300" dirty="0">
                <a:solidFill>
                  <a:prstClr val="black"/>
                </a:solidFill>
                <a:latin typeface="Times New Roman"/>
                <a:cs typeface="Times New Roman"/>
              </a:rPr>
              <a:t>Related business entities</a:t>
            </a:r>
            <a:endParaRPr lang="en-US" altLang="zh-CN" sz="1300" dirty="0">
              <a:solidFill>
                <a:prstClr val="black"/>
              </a:solidFill>
              <a:latin typeface="Times New Roman"/>
              <a:ea typeface="宋体" charset="0"/>
              <a:cs typeface="Times New Roman"/>
            </a:endParaRPr>
          </a:p>
        </p:txBody>
      </p:sp>
      <p:sp>
        <p:nvSpPr>
          <p:cNvPr id="202" name="Right Arrow 201"/>
          <p:cNvSpPr/>
          <p:nvPr/>
        </p:nvSpPr>
        <p:spPr>
          <a:xfrm rot="5400000" flipH="1">
            <a:off x="4314600" y="4014055"/>
            <a:ext cx="310219" cy="473584"/>
          </a:xfrm>
          <a:prstGeom prst="rightArrow">
            <a:avLst/>
          </a:prstGeom>
          <a:solidFill>
            <a:srgbClr val="6794FF">
              <a:alpha val="72000"/>
            </a:srgbClr>
          </a:solidFill>
          <a:ln w="9525" cap="flat" cmpd="sng" algn="ctr">
            <a:solidFill>
              <a:srgbClr val="00009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6" tIns="45716" rIns="91436" bIns="45716"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Right Arrow 202"/>
          <p:cNvSpPr/>
          <p:nvPr/>
        </p:nvSpPr>
        <p:spPr>
          <a:xfrm rot="5400000" flipH="1">
            <a:off x="4467001" y="1933405"/>
            <a:ext cx="310219" cy="473584"/>
          </a:xfrm>
          <a:prstGeom prst="rightArrow">
            <a:avLst/>
          </a:prstGeom>
          <a:solidFill>
            <a:srgbClr val="6794FF">
              <a:alpha val="72000"/>
            </a:srgbClr>
          </a:solidFill>
          <a:ln w="9525" cap="flat" cmpd="sng" algn="ctr">
            <a:solidFill>
              <a:srgbClr val="00009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6" tIns="45716" rIns="91436" bIns="45716"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704336" y="1821027"/>
            <a:ext cx="2021451" cy="24622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defTabSz="914364">
              <a:defRPr/>
            </a:pPr>
            <a:r>
              <a:rPr lang="en-US" sz="1000" b="1" kern="0" dirty="0">
                <a:solidFill>
                  <a:srgbClr val="000000"/>
                </a:solidFill>
              </a:rPr>
              <a:t>Smart reporting contract</a:t>
            </a:r>
            <a:endParaRPr lang="en-US" sz="1000" b="1" kern="0" dirty="0">
              <a:solidFill>
                <a:srgbClr val="000000"/>
              </a:solidFill>
            </a:endParaRPr>
          </a:p>
        </p:txBody>
      </p:sp>
      <p:pic>
        <p:nvPicPr>
          <p:cNvPr id="205" name="Picture 2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865" y="1311164"/>
            <a:ext cx="473584" cy="473584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1637" y="1277496"/>
            <a:ext cx="732188" cy="732188"/>
          </a:xfrm>
          <a:prstGeom prst="rect">
            <a:avLst/>
          </a:prstGeom>
        </p:spPr>
      </p:pic>
      <p:sp>
        <p:nvSpPr>
          <p:cNvPr id="207" name="Right Arrow 206"/>
          <p:cNvSpPr/>
          <p:nvPr/>
        </p:nvSpPr>
        <p:spPr>
          <a:xfrm>
            <a:off x="4098861" y="1484904"/>
            <a:ext cx="1388903" cy="271226"/>
          </a:xfrm>
          <a:prstGeom prst="rightArrow">
            <a:avLst/>
          </a:prstGeom>
          <a:noFill/>
          <a:ln w="9525" cap="flat" cmpd="sng" algn="ctr">
            <a:solidFill>
              <a:srgbClr val="FF66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6" tIns="45716" rIns="91436" bIns="45716"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197857" y="1850316"/>
            <a:ext cx="2021451" cy="24622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defTabSz="914364">
              <a:defRPr/>
            </a:pPr>
            <a:r>
              <a:rPr lang="en-US" sz="1000" b="1" kern="0" dirty="0">
                <a:solidFill>
                  <a:srgbClr val="000000"/>
                </a:solidFill>
              </a:rPr>
              <a:t>Auditor, manager, investor</a:t>
            </a:r>
            <a:endParaRPr lang="en-US" sz="1000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57" grpId="0" animBg="1"/>
      <p:bldP spid="158" grpId="0"/>
      <p:bldP spid="159" grpId="0" animBg="1"/>
      <p:bldP spid="160" grpId="0" animBg="1"/>
      <p:bldP spid="161" grpId="0" animBg="1"/>
      <p:bldP spid="162" grpId="0"/>
      <p:bldP spid="163" grpId="0" animBg="1"/>
      <p:bldP spid="164" grpId="0" animBg="1"/>
      <p:bldP spid="165" grpId="0" animBg="1"/>
      <p:bldP spid="166" grpId="0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3" grpId="0" animBg="1"/>
      <p:bldP spid="174" grpId="0"/>
      <p:bldP spid="175" grpId="0"/>
      <p:bldP spid="176" grpId="0" animBg="1"/>
      <p:bldP spid="179" grpId="0"/>
      <p:bldP spid="180" grpId="0"/>
      <p:bldP spid="181" grpId="0"/>
      <p:bldP spid="183" grpId="0"/>
      <p:bldP spid="185" grpId="0"/>
      <p:bldP spid="186" grpId="0" animBg="1"/>
      <p:bldP spid="187" grpId="0"/>
      <p:bldP spid="190" grpId="0" animBg="1"/>
      <p:bldP spid="191" grpId="0"/>
      <p:bldP spid="194" grpId="0"/>
      <p:bldP spid="197" grpId="0"/>
      <p:bldP spid="198" grpId="0" animBg="1"/>
      <p:bldP spid="199" grpId="0" animBg="1"/>
      <p:bldP spid="202" grpId="0" animBg="1"/>
      <p:bldP spid="203" grpId="0" animBg="1"/>
      <p:bldP spid="204" grpId="0"/>
      <p:bldP spid="207" grpId="0" animBg="1"/>
      <p:bldP spid="2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7577"/>
            <a:ext cx="9305925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Applying Audit 4.0</a:t>
            </a:r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b="1" dirty="0">
                <a:latin typeface="Times New Roman"/>
                <a:cs typeface="Times New Roman"/>
              </a:rPr>
              <a:t>to Accountability </a:t>
            </a:r>
            <a:r>
              <a:rPr lang="en-US" sz="4000" b="1" dirty="0">
                <a:latin typeface="Times New Roman"/>
                <a:cs typeface="Times New Roman"/>
              </a:rPr>
              <a:t>Audit of Air Pollution Controls In </a:t>
            </a:r>
            <a:r>
              <a:rPr lang="en-US" sz="4000" b="1" dirty="0">
                <a:latin typeface="Times New Roman"/>
                <a:cs typeface="Times New Roman"/>
              </a:rPr>
              <a:t>China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Environmental accounting and auditing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recently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raise attentions from both academia and practice because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accelerating climate change,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desertification,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pollution, etc. (Burritt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Christ 2016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ＭＳ 明朝"/>
              </a:rPr>
              <a:t>Deegan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 2017; Fu,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ＭＳ 明朝"/>
              </a:rPr>
              <a:t>Hao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and Chen 2015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;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ＭＳ 明朝"/>
              </a:rPr>
              <a:t>Prajogo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 and Lai 2016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;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 Russell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Milne, and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ＭＳ 明朝"/>
              </a:rPr>
              <a:t>Dey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 2017)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.</a:t>
            </a:r>
            <a:endParaRPr lang="en-US" dirty="0" smtClean="0">
              <a:solidFill>
                <a:srgbClr val="000000"/>
              </a:solidFill>
              <a:latin typeface="Times New Roman"/>
              <a:ea typeface="ＭＳ 明朝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201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宋体"/>
              </a:rPr>
              <a:t>7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明朝"/>
              </a:rPr>
              <a:t>, Chinese government issued a new regulation on the accountability audit of natural resource, including air, and considered it as an important factor for government officials’ evaluation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明朝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68440" y="3244335"/>
            <a:ext cx="184666" cy="369332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6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70934"/>
            <a:ext cx="9305925" cy="1336956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Air </a:t>
            </a:r>
            <a:r>
              <a:rPr lang="en-US" sz="4000" b="1" dirty="0">
                <a:latin typeface="Times New Roman"/>
                <a:cs typeface="Times New Roman"/>
              </a:rPr>
              <a:t>Pollution </a:t>
            </a:r>
            <a:r>
              <a:rPr lang="en-US" sz="4000" b="1" dirty="0">
                <a:latin typeface="Times New Roman"/>
                <a:cs typeface="Times New Roman"/>
              </a:rPr>
              <a:t>In China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8" y="1221068"/>
            <a:ext cx="8161868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26638" y="5629338"/>
            <a:ext cx="8417362" cy="36933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en-US" dirty="0">
                <a:latin typeface="Cambria"/>
                <a:ea typeface="ＭＳ 明朝"/>
                <a:cs typeface="Times New Roman"/>
              </a:rPr>
              <a:t>Picture source: https://</a:t>
            </a:r>
            <a:r>
              <a:rPr lang="en-US" dirty="0" err="1">
                <a:latin typeface="Cambria"/>
                <a:ea typeface="ＭＳ 明朝"/>
                <a:cs typeface="Times New Roman"/>
              </a:rPr>
              <a:t>waqi.info</a:t>
            </a:r>
            <a:r>
              <a:rPr lang="en-US" dirty="0">
                <a:latin typeface="Cambria"/>
                <a:ea typeface="ＭＳ 明朝"/>
                <a:cs typeface="Times New Roman"/>
              </a:rPr>
              <a:t>/. Accessing time: Oct 18, 2018, at 9:40am EDT.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8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14689</TotalTime>
  <Words>1294</Words>
  <Application>Microsoft Macintosh PowerPoint</Application>
  <PresentationFormat>On-screen Show (4:3)</PresentationFormat>
  <Paragraphs>204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Breeze</vt:lpstr>
      <vt:lpstr>Document</vt:lpstr>
      <vt:lpstr>Utilizing Blockchain and Smart Contracts to Enable Audit 4.0: A Case Study of Accountability Audit of Air Pollution Controls In China </vt:lpstr>
      <vt:lpstr>Background</vt:lpstr>
      <vt:lpstr>Overview of Audit 4.0</vt:lpstr>
      <vt:lpstr>　Challenges in Audit 4.0</vt:lpstr>
      <vt:lpstr>Reengineering of Audit Processes to Enable Audit 4.0</vt:lpstr>
      <vt:lpstr>A Framework of Applying Blockchain and Smart Contracts to Audit 4.0 </vt:lpstr>
      <vt:lpstr>Linking Blockchain to Audit 4.0</vt:lpstr>
      <vt:lpstr>Applying Audit 4.0 to Accountability Audit of Air Pollution Controls In China</vt:lpstr>
      <vt:lpstr>Air Pollution In China</vt:lpstr>
      <vt:lpstr>Problems in the Accountability Audit of Air Pollution Controls  </vt:lpstr>
      <vt:lpstr>A Continuous Accountability Audit System</vt:lpstr>
      <vt:lpstr>System Design</vt:lpstr>
      <vt:lpstr>The Vision of the Continuous Accountability Audit System </vt:lpstr>
      <vt:lpstr>Demo</vt:lpstr>
      <vt:lpstr>Steps</vt:lpstr>
      <vt:lpstr>Demo (cont.)</vt:lpstr>
      <vt:lpstr>Demo (cont.)</vt:lpstr>
      <vt:lpstr>Demo (cont.)</vt:lpstr>
      <vt:lpstr>A Sample of Air Quality Transactions</vt:lpstr>
      <vt:lpstr>Detailed Information of A Specific Transaction </vt:lpstr>
      <vt:lpstr>Challenges </vt:lpstr>
      <vt:lpstr>Conclusion</vt:lpstr>
      <vt:lpstr>Thank you!</vt:lpstr>
      <vt:lpstr>Evolution of Auditing: From 1.0 to 4.0 </vt:lpstr>
      <vt:lpstr>Blockchain</vt:lpstr>
      <vt:lpstr>How Does It Work?</vt:lpstr>
      <vt:lpstr>PowerPoint Presentation</vt:lpstr>
      <vt:lpstr>Smart Contracts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大数据、区块链、智能合约、人工智能辅助审计4.0: 理论与应用研究</dc:title>
  <dc:creator>dai jun</dc:creator>
  <cp:lastModifiedBy>dai jun</cp:lastModifiedBy>
  <cp:revision>402</cp:revision>
  <dcterms:created xsi:type="dcterms:W3CDTF">2017-10-19T10:31:17Z</dcterms:created>
  <dcterms:modified xsi:type="dcterms:W3CDTF">2018-10-30T17:52:12Z</dcterms:modified>
</cp:coreProperties>
</file>